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handoutMasterIdLst>
    <p:handoutMasterId r:id="rId78"/>
  </p:handoutMasterIdLst>
  <p:sldIdLst>
    <p:sldId id="256" r:id="rId2"/>
    <p:sldId id="874" r:id="rId3"/>
    <p:sldId id="737" r:id="rId4"/>
    <p:sldId id="910" r:id="rId5"/>
    <p:sldId id="757" r:id="rId6"/>
    <p:sldId id="912" r:id="rId7"/>
    <p:sldId id="911" r:id="rId8"/>
    <p:sldId id="838" r:id="rId9"/>
    <p:sldId id="839" r:id="rId10"/>
    <p:sldId id="780" r:id="rId11"/>
    <p:sldId id="930" r:id="rId12"/>
    <p:sldId id="931" r:id="rId13"/>
    <p:sldId id="929" r:id="rId14"/>
    <p:sldId id="908" r:id="rId15"/>
    <p:sldId id="907" r:id="rId16"/>
    <p:sldId id="913" r:id="rId17"/>
    <p:sldId id="934" r:id="rId18"/>
    <p:sldId id="932" r:id="rId19"/>
    <p:sldId id="933" r:id="rId20"/>
    <p:sldId id="704" r:id="rId21"/>
    <p:sldId id="879" r:id="rId22"/>
    <p:sldId id="856" r:id="rId23"/>
    <p:sldId id="857" r:id="rId24"/>
    <p:sldId id="858" r:id="rId25"/>
    <p:sldId id="728" r:id="rId26"/>
    <p:sldId id="734" r:id="rId27"/>
    <p:sldId id="872" r:id="rId28"/>
    <p:sldId id="859" r:id="rId29"/>
    <p:sldId id="699" r:id="rId30"/>
    <p:sldId id="868" r:id="rId31"/>
    <p:sldId id="864" r:id="rId32"/>
    <p:sldId id="860" r:id="rId33"/>
    <p:sldId id="869" r:id="rId34"/>
    <p:sldId id="753" r:id="rId35"/>
    <p:sldId id="870" r:id="rId36"/>
    <p:sldId id="871" r:id="rId37"/>
    <p:sldId id="866" r:id="rId38"/>
    <p:sldId id="865" r:id="rId39"/>
    <p:sldId id="671" r:id="rId40"/>
    <p:sldId id="867" r:id="rId41"/>
    <p:sldId id="880" r:id="rId42"/>
    <p:sldId id="882" r:id="rId43"/>
    <p:sldId id="883" r:id="rId44"/>
    <p:sldId id="884" r:id="rId45"/>
    <p:sldId id="885" r:id="rId46"/>
    <p:sldId id="746" r:id="rId47"/>
    <p:sldId id="887" r:id="rId48"/>
    <p:sldId id="888" r:id="rId49"/>
    <p:sldId id="889" r:id="rId50"/>
    <p:sldId id="890" r:id="rId51"/>
    <p:sldId id="891" r:id="rId52"/>
    <p:sldId id="894" r:id="rId53"/>
    <p:sldId id="892" r:id="rId54"/>
    <p:sldId id="909" r:id="rId55"/>
    <p:sldId id="893" r:id="rId56"/>
    <p:sldId id="896" r:id="rId57"/>
    <p:sldId id="924" r:id="rId58"/>
    <p:sldId id="925" r:id="rId59"/>
    <p:sldId id="926" r:id="rId60"/>
    <p:sldId id="927" r:id="rId61"/>
    <p:sldId id="928" r:id="rId62"/>
    <p:sldId id="898" r:id="rId63"/>
    <p:sldId id="899" r:id="rId64"/>
    <p:sldId id="900" r:id="rId65"/>
    <p:sldId id="901" r:id="rId66"/>
    <p:sldId id="902" r:id="rId67"/>
    <p:sldId id="935" r:id="rId68"/>
    <p:sldId id="886" r:id="rId69"/>
    <p:sldId id="667" r:id="rId70"/>
    <p:sldId id="675" r:id="rId71"/>
    <p:sldId id="936" r:id="rId72"/>
    <p:sldId id="937" r:id="rId73"/>
    <p:sldId id="873" r:id="rId74"/>
    <p:sldId id="269" r:id="rId75"/>
    <p:sldId id="834" r:id="rId76"/>
    <p:sldId id="272" r:id="rId7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6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383" autoAdjust="0"/>
    <p:restoredTop sz="94660"/>
  </p:normalViewPr>
  <p:slideViewPr>
    <p:cSldViewPr snapToGrid="0">
      <p:cViewPr>
        <p:scale>
          <a:sx n="75" d="100"/>
          <a:sy n="75" d="100"/>
        </p:scale>
        <p:origin x="-456" y="-4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89FDD5-59BE-4380-80BF-96E6FA4382F8}" type="datetimeFigureOut">
              <a:rPr lang="pt-BR" smtClean="0"/>
              <a:pPr/>
              <a:t>26/03/2025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B34563-482B-4074-A597-C5BA6F472203}"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26/03/2025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26/03/2025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1.tce.pr.gov.br/conteudo/instrucao-normativa-n-172-de-11-de-julho-de-2022/342097/area/1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https://www.jusbrasil.com.br/busca?q=despesa+sem+pr%C3%A9vio+empenho"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1.tce.pr.gov.br/conteudo/atoteca/239519/area/251"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legislacao.pr.gov.br/legislacao/exibirAto.do?action=iniciarProcesso&amp;codAto=7482&amp;codItemAto=63941"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legislacao.pr.gov.br/legislacao/exibirAto.do?action=iniciarProcesso&amp;codAto=7482&amp;codItemAto=1217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1.tce.pr.gov.br/conteudo/nota-tecnica-n%C2%BA-25-de-16-de-fevereiro-de-2024/353004/area/249"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1.tce.pr.gov.br/conteudo/instrucao-normativa-n-172-de-11-de-julho-de-2022/342097/area/10"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1.tce.pr.gov.br/conteudo/nota-tecnica-n%C2%BA-25-de-16-de-fevereiro-de-2024/353004/area/249" TargetMode="External"/><Relationship Id="rId4" Type="http://schemas.openxmlformats.org/officeDocument/2006/relationships/hyperlink" Target="https://www1.tce.pr.gov.br/conteudo/instrucao-normativa-n-189-de-6-de-novembro-de-2024/359234/area/249"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8830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1.c) </a:t>
            </a:r>
            <a:r>
              <a:rPr lang="pt-BR" sz="3600" dirty="0" smtClean="0">
                <a:solidFill>
                  <a:schemeClr val="tx1">
                    <a:lumMod val="65000"/>
                    <a:lumOff val="35000"/>
                  </a:schemeClr>
                </a:solidFill>
                <a:latin typeface="Arial Black" pitchFamily="34" charset="0"/>
              </a:rPr>
              <a:t>Quem deve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886972"/>
            <a:ext cx="11055993" cy="3539430"/>
          </a:xfrm>
          <a:prstGeom prst="rect">
            <a:avLst/>
          </a:prstGeom>
          <a:noFill/>
        </p:spPr>
        <p:txBody>
          <a:bodyPr wrap="square" rtlCol="0">
            <a:spAutoFit/>
          </a:bodyPr>
          <a:lstStyle/>
          <a:p>
            <a:pPr marL="895350" lvl="2" indent="-514350" algn="just">
              <a:buFont typeface="Arial" pitchFamily="34" charset="0"/>
              <a:buChar char="•"/>
            </a:pPr>
            <a:r>
              <a:rPr lang="pt-BR" sz="2800" b="1" dirty="0" smtClean="0">
                <a:solidFill>
                  <a:schemeClr val="tx1">
                    <a:lumMod val="65000"/>
                    <a:lumOff val="35000"/>
                  </a:schemeClr>
                </a:solidFill>
                <a:latin typeface="Arial" pitchFamily="34" charset="0"/>
                <a:cs typeface="Arial" pitchFamily="34" charset="0"/>
              </a:rPr>
              <a:t>Instrução Normativa 172/2022</a:t>
            </a:r>
          </a:p>
          <a:p>
            <a:pPr marL="895350" lvl="2" indent="-514350" algn="just">
              <a:buFont typeface="Arial" pitchFamily="34" charset="0"/>
              <a:buChar char="•"/>
            </a:pPr>
            <a:endParaRPr lang="pt-BR" sz="2800" b="1" dirty="0" smtClean="0">
              <a:solidFill>
                <a:srgbClr val="0000FF"/>
              </a:solidFill>
              <a:latin typeface="+mj-lt"/>
              <a:cs typeface="Arial" pitchFamily="34" charset="0"/>
            </a:endParaRPr>
          </a:p>
          <a:p>
            <a:pPr marL="895350" lvl="2" indent="-514350" algn="just">
              <a:buFont typeface="Arial" pitchFamily="34" charset="0"/>
              <a:buChar char="•"/>
            </a:pPr>
            <a:r>
              <a:rPr lang="pt-BR" sz="2800" b="1" dirty="0" smtClean="0">
                <a:solidFill>
                  <a:schemeClr val="tx1">
                    <a:lumMod val="65000"/>
                    <a:lumOff val="35000"/>
                  </a:schemeClr>
                </a:solidFill>
                <a:latin typeface="+mj-lt"/>
                <a:cs typeface="Arial" pitchFamily="34" charset="0"/>
              </a:rPr>
              <a:t> </a:t>
            </a:r>
            <a:r>
              <a:rPr lang="pt-BR" sz="2800" b="1" dirty="0" smtClean="0">
                <a:solidFill>
                  <a:schemeClr val="tx1">
                    <a:lumMod val="65000"/>
                    <a:lumOff val="35000"/>
                  </a:schemeClr>
                </a:solidFill>
                <a:latin typeface="+mj-lt"/>
              </a:rPr>
              <a:t>Art. 1º ... regulamenta</a:t>
            </a:r>
            <a:r>
              <a:rPr lang="pt-BR" sz="2800" dirty="0" smtClean="0">
                <a:solidFill>
                  <a:schemeClr val="tx1">
                    <a:lumMod val="65000"/>
                    <a:lumOff val="35000"/>
                  </a:schemeClr>
                </a:solidFill>
                <a:latin typeface="+mj-lt"/>
              </a:rPr>
              <a:t> </a:t>
            </a:r>
            <a:r>
              <a:rPr lang="pt-BR" sz="2800" b="1" dirty="0" smtClean="0">
                <a:solidFill>
                  <a:schemeClr val="tx1">
                    <a:lumMod val="65000"/>
                    <a:lumOff val="35000"/>
                  </a:schemeClr>
                </a:solidFill>
                <a:latin typeface="+mj-lt"/>
              </a:rPr>
              <a:t>o processo de Prestação de Contas de Prefeito Municipal</a:t>
            </a:r>
            <a:r>
              <a:rPr lang="pt-BR" sz="2800" dirty="0" smtClean="0">
                <a:solidFill>
                  <a:schemeClr val="tx1">
                    <a:lumMod val="65000"/>
                    <a:lumOff val="35000"/>
                  </a:schemeClr>
                </a:solidFill>
                <a:latin typeface="+mj-lt"/>
              </a:rPr>
              <a:t>, ... </a:t>
            </a:r>
            <a:r>
              <a:rPr lang="pt-BR" sz="2800" b="1" dirty="0" smtClean="0">
                <a:solidFill>
                  <a:schemeClr val="tx1">
                    <a:lumMod val="65000"/>
                    <a:lumOff val="35000"/>
                  </a:schemeClr>
                </a:solidFill>
                <a:latin typeface="+mj-lt"/>
              </a:rPr>
              <a:t>visando</a:t>
            </a:r>
            <a:r>
              <a:rPr lang="pt-BR" sz="2800" dirty="0" smtClean="0">
                <a:solidFill>
                  <a:schemeClr val="tx1">
                    <a:lumMod val="65000"/>
                    <a:lumOff val="35000"/>
                  </a:schemeClr>
                </a:solidFill>
                <a:latin typeface="+mj-lt"/>
              </a:rPr>
              <a:t> </a:t>
            </a:r>
            <a:r>
              <a:rPr lang="pt-BR" sz="2800" dirty="0" smtClean="0">
                <a:solidFill>
                  <a:schemeClr val="tx1">
                    <a:lumMod val="50000"/>
                    <a:lumOff val="50000"/>
                  </a:schemeClr>
                </a:solidFill>
                <a:latin typeface="+mj-lt"/>
              </a:rPr>
              <a:t>à emissão do </a:t>
            </a:r>
            <a:r>
              <a:rPr lang="pt-BR" sz="2800" b="1" dirty="0" smtClean="0">
                <a:solidFill>
                  <a:schemeClr val="tx1">
                    <a:lumMod val="65000"/>
                    <a:lumOff val="35000"/>
                  </a:schemeClr>
                </a:solidFill>
                <a:latin typeface="+mj-lt"/>
              </a:rPr>
              <a:t>Parecer Prévio conclusivo pelo Tribunal</a:t>
            </a:r>
            <a:r>
              <a:rPr lang="pt-BR" sz="2800" dirty="0" smtClean="0">
                <a:solidFill>
                  <a:schemeClr val="tx1">
                    <a:lumMod val="65000"/>
                    <a:lumOff val="35000"/>
                  </a:schemeClr>
                </a:solidFill>
                <a:latin typeface="+mj-lt"/>
              </a:rPr>
              <a:t> </a:t>
            </a:r>
            <a:r>
              <a:rPr lang="pt-BR" sz="2800" dirty="0" smtClean="0">
                <a:solidFill>
                  <a:schemeClr val="tx1">
                    <a:lumMod val="50000"/>
                    <a:lumOff val="50000"/>
                  </a:schemeClr>
                </a:solidFill>
                <a:latin typeface="+mj-lt"/>
              </a:rPr>
              <a:t>de Contas para fins de </a:t>
            </a:r>
            <a:r>
              <a:rPr lang="pt-BR" sz="2800" b="1" dirty="0" smtClean="0">
                <a:solidFill>
                  <a:schemeClr val="tx1">
                    <a:lumMod val="50000"/>
                    <a:lumOff val="50000"/>
                  </a:schemeClr>
                </a:solidFill>
                <a:latin typeface="+mj-lt"/>
              </a:rPr>
              <a:t>julgamento</a:t>
            </a:r>
            <a:r>
              <a:rPr lang="pt-BR" sz="2800" dirty="0" smtClean="0">
                <a:solidFill>
                  <a:schemeClr val="tx1">
                    <a:lumMod val="50000"/>
                    <a:lumOff val="50000"/>
                  </a:schemeClr>
                </a:solidFill>
                <a:latin typeface="+mj-lt"/>
              </a:rPr>
              <a:t> das referidas contas pelas respectivas Câmaras Municipais de Vereadores </a:t>
            </a:r>
          </a:p>
          <a:p>
            <a:pPr marL="895350" lvl="2" indent="-514350" algn="just">
              <a:buFont typeface="Arial" pitchFamily="34" charset="0"/>
              <a:buChar char="•"/>
            </a:pPr>
            <a:endParaRPr lang="pt-BR" sz="2800" dirty="0" smtClean="0">
              <a:latin typeface="+mj-lt"/>
            </a:endParaRP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1.c) </a:t>
            </a:r>
            <a:r>
              <a:rPr lang="pt-BR" sz="3600" dirty="0" smtClean="0">
                <a:solidFill>
                  <a:schemeClr val="tx1">
                    <a:lumMod val="65000"/>
                    <a:lumOff val="35000"/>
                  </a:schemeClr>
                </a:solidFill>
                <a:latin typeface="Arial Black" pitchFamily="34" charset="0"/>
              </a:rPr>
              <a:t>Quem deve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886972"/>
            <a:ext cx="11055993" cy="4678204"/>
          </a:xfrm>
          <a:prstGeom prst="rect">
            <a:avLst/>
          </a:prstGeom>
          <a:noFill/>
        </p:spPr>
        <p:txBody>
          <a:bodyPr wrap="square" rtlCol="0">
            <a:spAutoFit/>
          </a:bodyPr>
          <a:lstStyle/>
          <a:p>
            <a:pPr marL="895350" lvl="2" indent="-514350" algn="just">
              <a:buFont typeface="Arial" pitchFamily="34" charset="0"/>
              <a:buChar char="•"/>
            </a:pPr>
            <a:r>
              <a:rPr lang="pt-BR" sz="2800" b="1" dirty="0" smtClean="0">
                <a:solidFill>
                  <a:schemeClr val="tx1">
                    <a:lumMod val="65000"/>
                    <a:lumOff val="35000"/>
                  </a:schemeClr>
                </a:solidFill>
                <a:latin typeface="Arial" pitchFamily="34" charset="0"/>
                <a:cs typeface="Arial" pitchFamily="34" charset="0"/>
              </a:rPr>
              <a:t>Instrução Normativa 172/2022</a:t>
            </a:r>
          </a:p>
          <a:p>
            <a:pPr marL="895350" lvl="2" indent="-514350" algn="just">
              <a:buFont typeface="Arial" pitchFamily="34" charset="0"/>
              <a:buChar char="•"/>
            </a:pPr>
            <a:endParaRPr lang="pt-BR" sz="2800" b="1" dirty="0" smtClean="0"/>
          </a:p>
          <a:p>
            <a:pPr marL="895350" lvl="2" indent="-514350" algn="just">
              <a:buFont typeface="Arial" pitchFamily="34" charset="0"/>
              <a:buChar char="•"/>
            </a:pPr>
            <a:r>
              <a:rPr lang="pt-BR" sz="2800" b="1" dirty="0" smtClean="0">
                <a:solidFill>
                  <a:schemeClr val="tx1">
                    <a:lumMod val="65000"/>
                    <a:lumOff val="35000"/>
                  </a:schemeClr>
                </a:solidFill>
              </a:rPr>
              <a:t>Art. 2º </a:t>
            </a:r>
            <a:r>
              <a:rPr lang="pt-BR" sz="2800" dirty="0" smtClean="0">
                <a:solidFill>
                  <a:schemeClr val="tx1">
                    <a:lumMod val="50000"/>
                    <a:lumOff val="50000"/>
                  </a:schemeClr>
                </a:solidFill>
              </a:rPr>
              <a:t>O Parecer Prévio sobre as contas de Prefeito Mu</a:t>
            </a:r>
            <a:r>
              <a:rPr lang="pt-BR" sz="2800" dirty="0" smtClean="0"/>
              <a:t>nicipal </a:t>
            </a:r>
            <a:r>
              <a:rPr lang="pt-BR" sz="2800" b="1" dirty="0" smtClean="0">
                <a:solidFill>
                  <a:schemeClr val="tx1">
                    <a:lumMod val="65000"/>
                    <a:lumOff val="35000"/>
                  </a:schemeClr>
                </a:solidFill>
              </a:rPr>
              <a:t>não vincula exames futuros</a:t>
            </a:r>
            <a:r>
              <a:rPr lang="pt-BR" sz="2800" dirty="0" smtClean="0"/>
              <a:t> </a:t>
            </a:r>
            <a:r>
              <a:rPr lang="pt-BR" sz="2800" dirty="0" smtClean="0">
                <a:solidFill>
                  <a:schemeClr val="tx1">
                    <a:lumMod val="50000"/>
                    <a:lumOff val="50000"/>
                  </a:schemeClr>
                </a:solidFill>
              </a:rPr>
              <a:t>sobre a matéria e </a:t>
            </a:r>
            <a:r>
              <a:rPr lang="pt-BR" sz="2800" b="1" dirty="0" smtClean="0">
                <a:solidFill>
                  <a:schemeClr val="tx1">
                    <a:lumMod val="65000"/>
                    <a:lumOff val="35000"/>
                  </a:schemeClr>
                </a:solidFill>
              </a:rPr>
              <a:t>não implica convalidação </a:t>
            </a:r>
            <a:r>
              <a:rPr lang="pt-BR" sz="2800" dirty="0" smtClean="0">
                <a:solidFill>
                  <a:schemeClr val="tx1">
                    <a:lumMod val="50000"/>
                    <a:lumOff val="50000"/>
                  </a:schemeClr>
                </a:solidFill>
              </a:rPr>
              <a:t>ou saneamento de fatos ou apontamentos, bem como </a:t>
            </a:r>
            <a:r>
              <a:rPr lang="pt-BR" sz="2800" b="1" dirty="0" smtClean="0">
                <a:solidFill>
                  <a:schemeClr val="tx1">
                    <a:lumMod val="65000"/>
                    <a:lumOff val="35000"/>
                  </a:schemeClr>
                </a:solidFill>
              </a:rPr>
              <a:t>não</a:t>
            </a:r>
            <a:r>
              <a:rPr lang="pt-BR" sz="2800" b="1" dirty="0" smtClean="0"/>
              <a:t> </a:t>
            </a:r>
            <a:r>
              <a:rPr lang="pt-BR" sz="2800" b="1" dirty="0" smtClean="0">
                <a:solidFill>
                  <a:schemeClr val="tx1">
                    <a:lumMod val="65000"/>
                    <a:lumOff val="35000"/>
                  </a:schemeClr>
                </a:solidFill>
              </a:rPr>
              <a:t>condiciona o julgamento</a:t>
            </a:r>
            <a:r>
              <a:rPr lang="pt-BR" sz="2800" dirty="0" smtClean="0">
                <a:solidFill>
                  <a:schemeClr val="tx1">
                    <a:lumMod val="65000"/>
                    <a:lumOff val="35000"/>
                  </a:schemeClr>
                </a:solidFill>
              </a:rPr>
              <a:t> </a:t>
            </a:r>
            <a:r>
              <a:rPr lang="pt-BR" sz="2800" dirty="0" smtClean="0">
                <a:solidFill>
                  <a:schemeClr val="tx1">
                    <a:lumMod val="50000"/>
                    <a:lumOff val="50000"/>
                  </a:schemeClr>
                </a:solidFill>
              </a:rPr>
              <a:t>das contas dos demais administradores e responsáveis por bens, dinheiros e valores públicos, nos termos do art. 217-B do Regimento Interno.</a:t>
            </a:r>
          </a:p>
          <a:p>
            <a:pPr marL="895350" lvl="2" indent="-514350" algn="just">
              <a:buFont typeface="Arial" pitchFamily="34" charset="0"/>
              <a:buChar char="•"/>
            </a:pPr>
            <a:endParaRPr lang="pt-BR" sz="2800" dirty="0" smtClean="0"/>
          </a:p>
          <a:p>
            <a:pPr marL="895350" lvl="2" indent="-514350" algn="just">
              <a:buFont typeface="Arial" pitchFamily="34" charset="0"/>
              <a:buChar char="•"/>
            </a:pPr>
            <a:r>
              <a:rPr lang="pt-BR" sz="2800" dirty="0" smtClean="0"/>
              <a:t>Link de acesso</a:t>
            </a:r>
          </a:p>
          <a:p>
            <a:pPr marL="895350" lvl="2" indent="-514350" algn="just"/>
            <a:r>
              <a:rPr lang="pt-BR" dirty="0" smtClean="0">
                <a:latin typeface="+mj-lt"/>
                <a:hlinkClick r:id="rId3"/>
              </a:rPr>
              <a:t>https://www1.tce.pr.gov.br/conteudo/instrucao-normativa-n-172-de-11-de-julho-de-2022/342097/area/10</a:t>
            </a:r>
            <a:r>
              <a:rPr lang="pt-BR" dirty="0" smtClean="0">
                <a:latin typeface="+mj-lt"/>
              </a:rPr>
              <a:t> </a:t>
            </a:r>
            <a:endParaRPr lang="pt-BR" dirty="0">
              <a:latin typeface="+mj-lt"/>
            </a:endParaRP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1.c) </a:t>
            </a:r>
            <a:r>
              <a:rPr lang="pt-BR" sz="3600" dirty="0" smtClean="0">
                <a:solidFill>
                  <a:schemeClr val="tx1">
                    <a:lumMod val="65000"/>
                    <a:lumOff val="35000"/>
                  </a:schemeClr>
                </a:solidFill>
                <a:latin typeface="Arial Black" pitchFamily="34" charset="0"/>
              </a:rPr>
              <a:t>Quem deve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886972"/>
            <a:ext cx="11055993" cy="3970318"/>
          </a:xfrm>
          <a:prstGeom prst="rect">
            <a:avLst/>
          </a:prstGeom>
          <a:noFill/>
        </p:spPr>
        <p:txBody>
          <a:bodyPr wrap="square" rtlCol="0">
            <a:spAutoFit/>
          </a:bodyPr>
          <a:lstStyle/>
          <a:p>
            <a:pPr marL="895350" lvl="2" indent="-514350" algn="just">
              <a:buFont typeface="Arial" pitchFamily="34" charset="0"/>
              <a:buChar char="•"/>
            </a:pPr>
            <a:r>
              <a:rPr lang="pt-BR" sz="2800" b="1" dirty="0" smtClean="0">
                <a:solidFill>
                  <a:schemeClr val="tx1">
                    <a:lumMod val="65000"/>
                    <a:lumOff val="35000"/>
                  </a:schemeClr>
                </a:solidFill>
                <a:latin typeface="Arial" pitchFamily="34" charset="0"/>
                <a:cs typeface="Arial" pitchFamily="34" charset="0"/>
              </a:rPr>
              <a:t>Instrução Normativa 172/2022  (Etapas)</a:t>
            </a:r>
          </a:p>
          <a:p>
            <a:pPr indent="901700"/>
            <a:r>
              <a:rPr lang="pt-BR" sz="2800" b="1" dirty="0" smtClean="0"/>
              <a:t>Art. 4º </a:t>
            </a:r>
            <a:r>
              <a:rPr lang="pt-BR" sz="2800" dirty="0" smtClean="0">
                <a:solidFill>
                  <a:schemeClr val="tx1">
                    <a:lumMod val="50000"/>
                    <a:lumOff val="50000"/>
                  </a:schemeClr>
                </a:solidFill>
              </a:rPr>
              <a:t>São etapas do processo de Prestação de Contas de Prefeito Municipal no Tribunal de Contas do Estado do Paraná:</a:t>
            </a:r>
          </a:p>
          <a:p>
            <a:pPr indent="901700"/>
            <a:r>
              <a:rPr lang="pt-BR" sz="2800" dirty="0" smtClean="0">
                <a:solidFill>
                  <a:schemeClr val="tx1">
                    <a:lumMod val="50000"/>
                    <a:lumOff val="50000"/>
                  </a:schemeClr>
                </a:solidFill>
              </a:rPr>
              <a:t>I - autuação do processo;</a:t>
            </a:r>
          </a:p>
          <a:p>
            <a:pPr indent="901700"/>
            <a:r>
              <a:rPr lang="pt-BR" sz="2800" dirty="0" smtClean="0">
                <a:solidFill>
                  <a:schemeClr val="tx1">
                    <a:lumMod val="50000"/>
                    <a:lumOff val="50000"/>
                  </a:schemeClr>
                </a:solidFill>
              </a:rPr>
              <a:t>II - instrução da unidade técnica;</a:t>
            </a:r>
          </a:p>
          <a:p>
            <a:pPr indent="901700"/>
            <a:r>
              <a:rPr lang="pt-BR" sz="2800" dirty="0" smtClean="0">
                <a:solidFill>
                  <a:schemeClr val="tx1">
                    <a:lumMod val="50000"/>
                    <a:lumOff val="50000"/>
                  </a:schemeClr>
                </a:solidFill>
              </a:rPr>
              <a:t>III - contraditório, quando necessário;</a:t>
            </a:r>
          </a:p>
          <a:p>
            <a:pPr indent="901700"/>
            <a:r>
              <a:rPr lang="pt-BR" sz="2800" dirty="0" smtClean="0">
                <a:solidFill>
                  <a:schemeClr val="tx1">
                    <a:lumMod val="50000"/>
                    <a:lumOff val="50000"/>
                  </a:schemeClr>
                </a:solidFill>
              </a:rPr>
              <a:t>IV - manifestação do Ministério Público de Contas;</a:t>
            </a:r>
          </a:p>
          <a:p>
            <a:pPr indent="901700"/>
            <a:r>
              <a:rPr lang="pt-BR" sz="2800" dirty="0" smtClean="0">
                <a:solidFill>
                  <a:schemeClr val="tx1">
                    <a:lumMod val="50000"/>
                    <a:lumOff val="50000"/>
                  </a:schemeClr>
                </a:solidFill>
              </a:rPr>
              <a:t>V - elaboração da Proposta de Parecer Prévio do Relator;</a:t>
            </a:r>
          </a:p>
          <a:p>
            <a:pPr indent="901700"/>
            <a:r>
              <a:rPr lang="pt-BR" sz="2800" dirty="0" smtClean="0">
                <a:solidFill>
                  <a:schemeClr val="tx1">
                    <a:lumMod val="50000"/>
                    <a:lumOff val="50000"/>
                  </a:schemeClr>
                </a:solidFill>
              </a:rPr>
              <a:t>VI - emissão do Parecer Prévio por uma das Câmaras</a:t>
            </a:r>
            <a:endParaRPr lang="pt-BR" sz="2800" dirty="0">
              <a:solidFill>
                <a:schemeClr val="tx1">
                  <a:lumMod val="50000"/>
                  <a:lumOff val="50000"/>
                </a:schemeClr>
              </a:solidFill>
              <a:latin typeface="+mj-lt"/>
            </a:endParaRP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1.c) </a:t>
            </a:r>
            <a:r>
              <a:rPr lang="pt-BR" sz="3600" dirty="0" smtClean="0">
                <a:solidFill>
                  <a:schemeClr val="tx1">
                    <a:lumMod val="65000"/>
                    <a:lumOff val="35000"/>
                  </a:schemeClr>
                </a:solidFill>
                <a:latin typeface="Arial Black" pitchFamily="34" charset="0"/>
              </a:rPr>
              <a:t>Quem deve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886972"/>
            <a:ext cx="11055993" cy="4247317"/>
          </a:xfrm>
          <a:prstGeom prst="rect">
            <a:avLst/>
          </a:prstGeom>
          <a:noFill/>
        </p:spPr>
        <p:txBody>
          <a:bodyPr wrap="square" rtlCol="0">
            <a:spAutoFit/>
          </a:bodyPr>
          <a:lstStyle/>
          <a:p>
            <a:pPr marL="1428750" lvl="2" indent="-514350" algn="just">
              <a:buFont typeface="Arial" pitchFamily="34" charset="0"/>
              <a:buChar char="•"/>
            </a:pPr>
            <a:r>
              <a:rPr lang="pt-BR" sz="2800" b="1" dirty="0" smtClean="0">
                <a:solidFill>
                  <a:schemeClr val="tx1">
                    <a:lumMod val="65000"/>
                    <a:lumOff val="35000"/>
                  </a:schemeClr>
                </a:solidFill>
                <a:latin typeface="Arial" pitchFamily="34" charset="0"/>
                <a:cs typeface="Arial" pitchFamily="34" charset="0"/>
              </a:rPr>
              <a:t>Instrução</a:t>
            </a:r>
            <a:r>
              <a:rPr lang="pt-BR" sz="2800" b="1" dirty="0" smtClean="0">
                <a:solidFill>
                  <a:srgbClr val="0000FF"/>
                </a:solidFill>
                <a:latin typeface="Arial" pitchFamily="34" charset="0"/>
                <a:cs typeface="Arial" pitchFamily="34" charset="0"/>
              </a:rPr>
              <a:t> </a:t>
            </a:r>
            <a:r>
              <a:rPr lang="pt-BR" sz="2800" b="1" dirty="0" smtClean="0">
                <a:solidFill>
                  <a:schemeClr val="tx1">
                    <a:lumMod val="65000"/>
                    <a:lumOff val="35000"/>
                  </a:schemeClr>
                </a:solidFill>
                <a:latin typeface="Arial" pitchFamily="34" charset="0"/>
                <a:cs typeface="Arial" pitchFamily="34" charset="0"/>
              </a:rPr>
              <a:t>Normativa</a:t>
            </a:r>
            <a:r>
              <a:rPr lang="pt-BR" sz="2800" b="1" dirty="0" smtClean="0">
                <a:solidFill>
                  <a:srgbClr val="0000FF"/>
                </a:solidFill>
                <a:latin typeface="Arial" pitchFamily="34" charset="0"/>
                <a:cs typeface="Arial" pitchFamily="34" charset="0"/>
              </a:rPr>
              <a:t> </a:t>
            </a:r>
            <a:r>
              <a:rPr lang="pt-BR" sz="2800" b="1" dirty="0" smtClean="0">
                <a:solidFill>
                  <a:schemeClr val="tx1">
                    <a:lumMod val="65000"/>
                    <a:lumOff val="35000"/>
                  </a:schemeClr>
                </a:solidFill>
                <a:latin typeface="Arial" pitchFamily="34" charset="0"/>
                <a:cs typeface="Arial" pitchFamily="34" charset="0"/>
              </a:rPr>
              <a:t>189/2024</a:t>
            </a:r>
          </a:p>
          <a:p>
            <a:pPr marL="527050" lvl="2" indent="-514350" algn="just">
              <a:buFont typeface="Arial" pitchFamily="34" charset="0"/>
              <a:buChar char="•"/>
            </a:pPr>
            <a:r>
              <a:rPr lang="pt-BR" sz="2800" b="1" dirty="0" smtClean="0">
                <a:solidFill>
                  <a:schemeClr val="tx1">
                    <a:lumMod val="65000"/>
                    <a:lumOff val="35000"/>
                  </a:schemeClr>
                </a:solidFill>
              </a:rPr>
              <a:t>Art. 1º</a:t>
            </a:r>
            <a:r>
              <a:rPr lang="pt-BR" sz="2800" b="1" dirty="0" smtClean="0">
                <a:solidFill>
                  <a:srgbClr val="0000FF"/>
                </a:solidFill>
              </a:rPr>
              <a:t> </a:t>
            </a:r>
            <a:r>
              <a:rPr lang="pt-BR" sz="2800" dirty="0" smtClean="0">
                <a:solidFill>
                  <a:schemeClr val="tx1">
                    <a:lumMod val="50000"/>
                    <a:lumOff val="50000"/>
                  </a:schemeClr>
                </a:solidFill>
              </a:rPr>
              <a:t>Esta Instrução Normativa estabelece o escopo e regulamenta a constituição do processo de análise para as </a:t>
            </a:r>
            <a:r>
              <a:rPr lang="pt-BR" sz="2800" b="1" dirty="0" smtClean="0">
                <a:solidFill>
                  <a:schemeClr val="tx1">
                    <a:lumMod val="65000"/>
                    <a:lumOff val="35000"/>
                  </a:schemeClr>
                </a:solidFill>
              </a:rPr>
              <a:t>Prestações</a:t>
            </a:r>
            <a:r>
              <a:rPr lang="pt-BR" sz="2800" b="1" dirty="0" smtClean="0">
                <a:solidFill>
                  <a:srgbClr val="0000FF"/>
                </a:solidFill>
              </a:rPr>
              <a:t> </a:t>
            </a:r>
            <a:r>
              <a:rPr lang="pt-BR" sz="2800" b="1" dirty="0" smtClean="0">
                <a:solidFill>
                  <a:schemeClr val="tx1">
                    <a:lumMod val="65000"/>
                    <a:lumOff val="35000"/>
                  </a:schemeClr>
                </a:solidFill>
              </a:rPr>
              <a:t>de</a:t>
            </a:r>
            <a:r>
              <a:rPr lang="pt-BR" sz="2800" b="1" dirty="0" smtClean="0">
                <a:solidFill>
                  <a:srgbClr val="0000FF"/>
                </a:solidFill>
              </a:rPr>
              <a:t> </a:t>
            </a:r>
            <a:r>
              <a:rPr lang="pt-BR" sz="2800" b="1" dirty="0" smtClean="0">
                <a:solidFill>
                  <a:schemeClr val="tx1">
                    <a:lumMod val="65000"/>
                    <a:lumOff val="35000"/>
                  </a:schemeClr>
                </a:solidFill>
              </a:rPr>
              <a:t>Contas</a:t>
            </a:r>
            <a:r>
              <a:rPr lang="pt-BR" sz="2800" b="1" dirty="0" smtClean="0">
                <a:solidFill>
                  <a:srgbClr val="0000FF"/>
                </a:solidFill>
              </a:rPr>
              <a:t> </a:t>
            </a:r>
            <a:r>
              <a:rPr lang="pt-BR" sz="2800" b="1" dirty="0" smtClean="0">
                <a:solidFill>
                  <a:schemeClr val="tx1">
                    <a:lumMod val="65000"/>
                    <a:lumOff val="35000"/>
                  </a:schemeClr>
                </a:solidFill>
              </a:rPr>
              <a:t>Anuais</a:t>
            </a:r>
            <a:r>
              <a:rPr lang="pt-BR" sz="2800" b="1" dirty="0" smtClean="0">
                <a:solidFill>
                  <a:srgbClr val="0000FF"/>
                </a:solidFill>
              </a:rPr>
              <a:t> </a:t>
            </a:r>
            <a:r>
              <a:rPr lang="pt-BR" sz="2800" b="1" dirty="0" smtClean="0">
                <a:solidFill>
                  <a:schemeClr val="tx1">
                    <a:lumMod val="65000"/>
                    <a:lumOff val="35000"/>
                  </a:schemeClr>
                </a:solidFill>
              </a:rPr>
              <a:t>das</a:t>
            </a:r>
            <a:r>
              <a:rPr lang="pt-BR" sz="2800" b="1" dirty="0" smtClean="0">
                <a:solidFill>
                  <a:srgbClr val="0000FF"/>
                </a:solidFill>
              </a:rPr>
              <a:t> </a:t>
            </a:r>
            <a:r>
              <a:rPr lang="pt-BR" sz="2800" b="1" dirty="0" smtClean="0">
                <a:solidFill>
                  <a:schemeClr val="tx1">
                    <a:lumMod val="65000"/>
                    <a:lumOff val="35000"/>
                  </a:schemeClr>
                </a:solidFill>
              </a:rPr>
              <a:t>entidades</a:t>
            </a:r>
            <a:r>
              <a:rPr lang="pt-BR" sz="2800" b="1" dirty="0" smtClean="0">
                <a:solidFill>
                  <a:srgbClr val="0000FF"/>
                </a:solidFill>
              </a:rPr>
              <a:t> </a:t>
            </a:r>
            <a:r>
              <a:rPr lang="pt-BR" sz="2800" b="1" dirty="0" smtClean="0">
                <a:solidFill>
                  <a:schemeClr val="tx1">
                    <a:lumMod val="65000"/>
                    <a:lumOff val="35000"/>
                  </a:schemeClr>
                </a:solidFill>
              </a:rPr>
              <a:t>municipais</a:t>
            </a:r>
            <a:r>
              <a:rPr lang="pt-BR" sz="2800" dirty="0" smtClean="0">
                <a:solidFill>
                  <a:srgbClr val="0000FF"/>
                </a:solidFill>
              </a:rPr>
              <a:t> </a:t>
            </a:r>
            <a:r>
              <a:rPr lang="pt-BR" sz="2800" dirty="0" smtClean="0">
                <a:solidFill>
                  <a:schemeClr val="tx1">
                    <a:lumMod val="50000"/>
                    <a:lumOff val="50000"/>
                  </a:schemeClr>
                </a:solidFill>
              </a:rPr>
              <a:t>do Estado do Paraná do exercício financeiro de 2023, compreendendo o</a:t>
            </a:r>
            <a:r>
              <a:rPr lang="pt-BR" sz="2800" dirty="0" smtClean="0">
                <a:solidFill>
                  <a:srgbClr val="0000FF"/>
                </a:solidFill>
              </a:rPr>
              <a:t> </a:t>
            </a:r>
            <a:r>
              <a:rPr lang="pt-BR" sz="2800" b="1" dirty="0" smtClean="0">
                <a:solidFill>
                  <a:schemeClr val="tx1">
                    <a:lumMod val="65000"/>
                    <a:lumOff val="35000"/>
                  </a:schemeClr>
                </a:solidFill>
              </a:rPr>
              <a:t>Poder</a:t>
            </a:r>
            <a:r>
              <a:rPr lang="pt-BR" sz="2800" b="1" dirty="0" smtClean="0">
                <a:solidFill>
                  <a:srgbClr val="0000FF"/>
                </a:solidFill>
              </a:rPr>
              <a:t> </a:t>
            </a:r>
            <a:r>
              <a:rPr lang="pt-BR" sz="2800" b="1" dirty="0" smtClean="0">
                <a:solidFill>
                  <a:schemeClr val="tx1">
                    <a:lumMod val="65000"/>
                    <a:lumOff val="35000"/>
                  </a:schemeClr>
                </a:solidFill>
              </a:rPr>
              <a:t>Legislativo</a:t>
            </a:r>
            <a:r>
              <a:rPr lang="pt-BR" sz="2800" b="1" dirty="0" smtClean="0">
                <a:solidFill>
                  <a:srgbClr val="0000FF"/>
                </a:solidFill>
              </a:rPr>
              <a:t> </a:t>
            </a:r>
            <a:r>
              <a:rPr lang="pt-BR" sz="2800" dirty="0" smtClean="0">
                <a:solidFill>
                  <a:schemeClr val="tx1">
                    <a:lumMod val="50000"/>
                    <a:lumOff val="50000"/>
                  </a:schemeClr>
                </a:solidFill>
              </a:rPr>
              <a:t>e a</a:t>
            </a:r>
            <a:r>
              <a:rPr lang="pt-BR" sz="2800" dirty="0" smtClean="0">
                <a:solidFill>
                  <a:srgbClr val="0000FF"/>
                </a:solidFill>
              </a:rPr>
              <a:t> </a:t>
            </a:r>
            <a:r>
              <a:rPr lang="pt-BR" sz="2800" b="1" dirty="0" smtClean="0">
                <a:solidFill>
                  <a:schemeClr val="tx1">
                    <a:lumMod val="65000"/>
                    <a:lumOff val="35000"/>
                  </a:schemeClr>
                </a:solidFill>
              </a:rPr>
              <a:t>Administração</a:t>
            </a:r>
            <a:r>
              <a:rPr lang="pt-BR" sz="2800" b="1" dirty="0" smtClean="0">
                <a:solidFill>
                  <a:srgbClr val="0000FF"/>
                </a:solidFill>
              </a:rPr>
              <a:t> </a:t>
            </a:r>
            <a:r>
              <a:rPr lang="pt-BR" sz="2800" b="1" dirty="0" smtClean="0">
                <a:solidFill>
                  <a:schemeClr val="tx1">
                    <a:lumMod val="65000"/>
                    <a:lumOff val="35000"/>
                  </a:schemeClr>
                </a:solidFill>
              </a:rPr>
              <a:t>Indireta</a:t>
            </a:r>
            <a:r>
              <a:rPr lang="pt-BR" sz="2800" b="1" dirty="0" smtClean="0">
                <a:solidFill>
                  <a:srgbClr val="0000FF"/>
                </a:solidFill>
              </a:rPr>
              <a:t> </a:t>
            </a:r>
            <a:r>
              <a:rPr lang="pt-BR" sz="2800" b="1" dirty="0" smtClean="0">
                <a:solidFill>
                  <a:schemeClr val="tx1">
                    <a:lumMod val="65000"/>
                    <a:lumOff val="35000"/>
                  </a:schemeClr>
                </a:solidFill>
              </a:rPr>
              <a:t>Municipal</a:t>
            </a:r>
            <a:r>
              <a:rPr lang="pt-BR" sz="2800" dirty="0" smtClean="0">
                <a:solidFill>
                  <a:srgbClr val="0000FF"/>
                </a:solidFill>
              </a:rPr>
              <a:t>.</a:t>
            </a:r>
          </a:p>
          <a:p>
            <a:pPr marL="527050" lvl="2" indent="-514350" algn="just">
              <a:buFont typeface="Arial" pitchFamily="34" charset="0"/>
              <a:buChar char="•"/>
            </a:pPr>
            <a:endParaRPr lang="pt-BR" sz="2800" dirty="0" smtClean="0">
              <a:solidFill>
                <a:srgbClr val="0000FF"/>
              </a:solidFill>
            </a:endParaRPr>
          </a:p>
          <a:p>
            <a:pPr marL="527050" lvl="2" indent="-514350" algn="just">
              <a:buFont typeface="Arial" pitchFamily="34" charset="0"/>
              <a:buChar char="•"/>
            </a:pPr>
            <a:r>
              <a:rPr lang="pt-BR" sz="2800" dirty="0" smtClean="0"/>
              <a:t>Link de acesso</a:t>
            </a:r>
          </a:p>
          <a:p>
            <a:pPr marL="527050" lvl="2" indent="-514350" algn="just"/>
            <a:r>
              <a:rPr lang="pt-BR" dirty="0" smtClean="0">
                <a:solidFill>
                  <a:srgbClr val="0000FF"/>
                </a:solidFill>
              </a:rPr>
              <a:t>https://www1.tce.pr.gov.br/conteudo/instrucao-normativa-n-189-de-6-de-novembro-de-2024/359234/area/249</a:t>
            </a:r>
          </a:p>
          <a:p>
            <a:pPr marL="527050" lvl="2" indent="-514350" algn="just"/>
            <a:endParaRPr lang="pt-BR" sz="2800" dirty="0" smtClean="0">
              <a:solidFill>
                <a:srgbClr val="0000FF"/>
              </a:solidFill>
            </a:endParaRP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1.c) </a:t>
            </a:r>
            <a:r>
              <a:rPr lang="pt-BR" sz="3600" dirty="0" smtClean="0">
                <a:solidFill>
                  <a:schemeClr val="tx1">
                    <a:lumMod val="65000"/>
                    <a:lumOff val="35000"/>
                  </a:schemeClr>
                </a:solidFill>
                <a:latin typeface="Arial Black" pitchFamily="34" charset="0"/>
              </a:rPr>
              <a:t>Quem deve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886972"/>
            <a:ext cx="11055993" cy="3970318"/>
          </a:xfrm>
          <a:prstGeom prst="rect">
            <a:avLst/>
          </a:prstGeom>
          <a:noFill/>
        </p:spPr>
        <p:txBody>
          <a:bodyPr wrap="square" rtlCol="0">
            <a:spAutoFit/>
          </a:bodyPr>
          <a:lstStyle/>
          <a:p>
            <a:pPr marL="1428750" lvl="2" indent="-514350" algn="just">
              <a:buFont typeface="Arial" pitchFamily="34" charset="0"/>
              <a:buChar char="•"/>
            </a:pPr>
            <a:r>
              <a:rPr lang="pt-BR" sz="2800" b="1" dirty="0" smtClean="0">
                <a:solidFill>
                  <a:schemeClr val="tx1">
                    <a:lumMod val="65000"/>
                    <a:lumOff val="35000"/>
                  </a:schemeClr>
                </a:solidFill>
                <a:latin typeface="Arial" pitchFamily="34" charset="0"/>
                <a:cs typeface="Arial" pitchFamily="34" charset="0"/>
              </a:rPr>
              <a:t>Instrução Normativa 189/2024</a:t>
            </a:r>
          </a:p>
          <a:p>
            <a:pPr marL="527050" lvl="2" indent="-514350" algn="just"/>
            <a:r>
              <a:rPr lang="pt-BR" sz="2800" b="1" dirty="0" smtClean="0">
                <a:solidFill>
                  <a:schemeClr val="tx1">
                    <a:lumMod val="65000"/>
                    <a:lumOff val="35000"/>
                  </a:schemeClr>
                </a:solidFill>
              </a:rPr>
              <a:t>Art. 1º ...</a:t>
            </a:r>
            <a:endParaRPr lang="pt-BR" sz="2800" b="1" dirty="0" smtClean="0">
              <a:solidFill>
                <a:schemeClr val="tx1">
                  <a:lumMod val="65000"/>
                  <a:lumOff val="35000"/>
                </a:schemeClr>
              </a:solidFill>
              <a:latin typeface="Arial" pitchFamily="34" charset="0"/>
              <a:cs typeface="Arial" pitchFamily="34" charset="0"/>
            </a:endParaRPr>
          </a:p>
          <a:p>
            <a:pPr marL="514350" indent="-514350" algn="just"/>
            <a:r>
              <a:rPr lang="pt-BR" sz="2800" b="1" dirty="0" smtClean="0">
                <a:solidFill>
                  <a:schemeClr val="tx1">
                    <a:lumMod val="65000"/>
                    <a:lumOff val="35000"/>
                  </a:schemeClr>
                </a:solidFill>
              </a:rPr>
              <a:t>§</a:t>
            </a:r>
            <a:r>
              <a:rPr lang="pt-BR" sz="2800" b="1" dirty="0" smtClean="0">
                <a:solidFill>
                  <a:srgbClr val="0000FF"/>
                </a:solidFill>
              </a:rPr>
              <a:t> </a:t>
            </a:r>
            <a:r>
              <a:rPr lang="pt-BR" sz="2800" b="1" dirty="0" smtClean="0">
                <a:solidFill>
                  <a:schemeClr val="tx1">
                    <a:lumMod val="65000"/>
                    <a:lumOff val="35000"/>
                  </a:schemeClr>
                </a:solidFill>
              </a:rPr>
              <a:t>1º</a:t>
            </a:r>
            <a:r>
              <a:rPr lang="pt-BR" sz="2800" b="1" dirty="0" smtClean="0">
                <a:solidFill>
                  <a:srgbClr val="0000FF"/>
                </a:solidFill>
              </a:rPr>
              <a:t> </a:t>
            </a:r>
            <a:r>
              <a:rPr lang="pt-BR" sz="2800" dirty="0" smtClean="0">
                <a:solidFill>
                  <a:schemeClr val="tx1">
                    <a:lumMod val="50000"/>
                    <a:lumOff val="50000"/>
                  </a:schemeClr>
                </a:solidFill>
              </a:rPr>
              <a:t>Para efeito das normas desta Instrução e da respectiva Prestação de Contas Anual, a </a:t>
            </a:r>
            <a:r>
              <a:rPr lang="pt-BR" sz="2800" b="1" dirty="0" smtClean="0">
                <a:solidFill>
                  <a:schemeClr val="tx1">
                    <a:lumMod val="65000"/>
                    <a:lumOff val="35000"/>
                  </a:schemeClr>
                </a:solidFill>
              </a:rPr>
              <a:t>Administração</a:t>
            </a:r>
            <a:r>
              <a:rPr lang="pt-BR" sz="2800" b="1" dirty="0" smtClean="0">
                <a:solidFill>
                  <a:srgbClr val="0000FF"/>
                </a:solidFill>
              </a:rPr>
              <a:t> </a:t>
            </a:r>
            <a:r>
              <a:rPr lang="pt-BR" sz="2800" b="1" dirty="0" smtClean="0">
                <a:solidFill>
                  <a:schemeClr val="tx1">
                    <a:lumMod val="65000"/>
                    <a:lumOff val="35000"/>
                  </a:schemeClr>
                </a:solidFill>
              </a:rPr>
              <a:t>Indireta</a:t>
            </a:r>
            <a:r>
              <a:rPr lang="pt-BR" sz="2800" dirty="0" smtClean="0">
                <a:solidFill>
                  <a:srgbClr val="0000FF"/>
                </a:solidFill>
              </a:rPr>
              <a:t> </a:t>
            </a:r>
            <a:r>
              <a:rPr lang="pt-BR" sz="2800" dirty="0" smtClean="0">
                <a:solidFill>
                  <a:schemeClr val="tx1">
                    <a:lumMod val="50000"/>
                    <a:lumOff val="50000"/>
                  </a:schemeClr>
                </a:solidFill>
              </a:rPr>
              <a:t>abrange: </a:t>
            </a:r>
          </a:p>
          <a:p>
            <a:pPr marL="514350" indent="-514350" algn="just"/>
            <a:endParaRPr lang="pt-BR" sz="2800" dirty="0" smtClean="0">
              <a:solidFill>
                <a:schemeClr val="tx1">
                  <a:lumMod val="50000"/>
                  <a:lumOff val="50000"/>
                </a:schemeClr>
              </a:solidFill>
            </a:endParaRPr>
          </a:p>
          <a:p>
            <a:pPr marL="514350" indent="-514350" algn="just">
              <a:buFont typeface="Arial" pitchFamily="34" charset="0"/>
              <a:buChar char="•"/>
            </a:pPr>
            <a:r>
              <a:rPr lang="pt-BR" sz="2800" dirty="0" smtClean="0">
                <a:solidFill>
                  <a:schemeClr val="tx1">
                    <a:lumMod val="50000"/>
                    <a:lumOff val="50000"/>
                  </a:schemeClr>
                </a:solidFill>
              </a:rPr>
              <a:t>I - fundos com contabilidade descentralizada; </a:t>
            </a:r>
          </a:p>
          <a:p>
            <a:pPr marL="514350" indent="-514350" algn="just">
              <a:buFont typeface="Arial" pitchFamily="34" charset="0"/>
              <a:buChar char="•"/>
            </a:pPr>
            <a:r>
              <a:rPr lang="pt-BR" sz="2800" dirty="0" smtClean="0">
                <a:solidFill>
                  <a:schemeClr val="tx1">
                    <a:lumMod val="50000"/>
                    <a:lumOff val="50000"/>
                  </a:schemeClr>
                </a:solidFill>
              </a:rPr>
              <a:t>II - autarquias; </a:t>
            </a:r>
          </a:p>
          <a:p>
            <a:pPr marL="514350" indent="-514350" algn="just">
              <a:buFont typeface="Arial" pitchFamily="34" charset="0"/>
              <a:buChar char="•"/>
            </a:pPr>
            <a:r>
              <a:rPr lang="pt-BR" sz="2800" dirty="0" smtClean="0">
                <a:solidFill>
                  <a:schemeClr val="tx1">
                    <a:lumMod val="50000"/>
                    <a:lumOff val="50000"/>
                  </a:schemeClr>
                </a:solidFill>
              </a:rPr>
              <a:t>III - fundações públicas de direito público; </a:t>
            </a:r>
          </a:p>
          <a:p>
            <a:pPr marL="514350" indent="-514350" algn="just">
              <a:buFont typeface="Arial" pitchFamily="34" charset="0"/>
              <a:buChar char="•"/>
            </a:pPr>
            <a:r>
              <a:rPr lang="pt-BR" sz="2800" dirty="0" smtClean="0">
                <a:solidFill>
                  <a:schemeClr val="tx1">
                    <a:lumMod val="50000"/>
                    <a:lumOff val="50000"/>
                  </a:schemeClr>
                </a:solidFill>
              </a:rPr>
              <a:t>IV - consórcios intermunicipais e entidades congêneres; </a:t>
            </a: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1.c) </a:t>
            </a:r>
            <a:r>
              <a:rPr lang="pt-BR" sz="3600" dirty="0" smtClean="0">
                <a:solidFill>
                  <a:schemeClr val="tx1">
                    <a:lumMod val="65000"/>
                    <a:lumOff val="35000"/>
                  </a:schemeClr>
                </a:solidFill>
                <a:latin typeface="Arial Black" pitchFamily="34" charset="0"/>
              </a:rPr>
              <a:t>Quem deve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886972"/>
            <a:ext cx="11055993" cy="3539430"/>
          </a:xfrm>
          <a:prstGeom prst="rect">
            <a:avLst/>
          </a:prstGeom>
          <a:noFill/>
        </p:spPr>
        <p:txBody>
          <a:bodyPr wrap="square" rtlCol="0">
            <a:spAutoFit/>
          </a:bodyPr>
          <a:lstStyle/>
          <a:p>
            <a:pPr marL="527050" lvl="2" indent="-514350" algn="just"/>
            <a:r>
              <a:rPr lang="pt-BR" sz="2800" b="1" dirty="0" smtClean="0">
                <a:solidFill>
                  <a:schemeClr val="tx1">
                    <a:lumMod val="65000"/>
                    <a:lumOff val="35000"/>
                  </a:schemeClr>
                </a:solidFill>
              </a:rPr>
              <a:t>Art. 1º ...</a:t>
            </a:r>
            <a:endParaRPr lang="pt-BR" sz="2800" b="1" dirty="0" smtClean="0">
              <a:solidFill>
                <a:schemeClr val="tx1">
                  <a:lumMod val="65000"/>
                  <a:lumOff val="35000"/>
                </a:schemeClr>
              </a:solidFill>
              <a:latin typeface="Arial" pitchFamily="34" charset="0"/>
              <a:cs typeface="Arial" pitchFamily="34" charset="0"/>
            </a:endParaRPr>
          </a:p>
          <a:p>
            <a:pPr marL="514350" indent="-514350" algn="just"/>
            <a:r>
              <a:rPr lang="pt-BR" sz="2800" b="1" dirty="0" smtClean="0">
                <a:solidFill>
                  <a:schemeClr val="tx1">
                    <a:lumMod val="65000"/>
                    <a:lumOff val="35000"/>
                  </a:schemeClr>
                </a:solidFill>
              </a:rPr>
              <a:t>§ 1º </a:t>
            </a:r>
            <a:r>
              <a:rPr lang="pt-BR" sz="2800" dirty="0" smtClean="0">
                <a:solidFill>
                  <a:schemeClr val="tx1">
                    <a:lumMod val="50000"/>
                    <a:lumOff val="50000"/>
                  </a:schemeClr>
                </a:solidFill>
              </a:rPr>
              <a:t>Para efeito das normas desta Instrução e da respectiva Prestação de Contas Anual, a </a:t>
            </a:r>
            <a:r>
              <a:rPr lang="pt-BR" sz="2800" b="1" dirty="0" smtClean="0">
                <a:solidFill>
                  <a:schemeClr val="tx1">
                    <a:lumMod val="65000"/>
                    <a:lumOff val="35000"/>
                  </a:schemeClr>
                </a:solidFill>
              </a:rPr>
              <a:t>Administração Indireta</a:t>
            </a:r>
            <a:r>
              <a:rPr lang="pt-BR" sz="2800" dirty="0" smtClean="0">
                <a:solidFill>
                  <a:schemeClr val="tx1">
                    <a:lumMod val="65000"/>
                    <a:lumOff val="35000"/>
                  </a:schemeClr>
                </a:solidFill>
              </a:rPr>
              <a:t> </a:t>
            </a:r>
            <a:r>
              <a:rPr lang="pt-BR" sz="2800" dirty="0" smtClean="0">
                <a:solidFill>
                  <a:schemeClr val="tx1">
                    <a:lumMod val="50000"/>
                    <a:lumOff val="50000"/>
                  </a:schemeClr>
                </a:solidFill>
              </a:rPr>
              <a:t>abrange: </a:t>
            </a:r>
          </a:p>
          <a:p>
            <a:pPr marL="514350" indent="-514350" algn="just"/>
            <a:endParaRPr lang="pt-BR" sz="2800" dirty="0" smtClean="0">
              <a:solidFill>
                <a:schemeClr val="tx1">
                  <a:lumMod val="50000"/>
                  <a:lumOff val="50000"/>
                </a:schemeClr>
              </a:solidFill>
            </a:endParaRPr>
          </a:p>
          <a:p>
            <a:pPr marL="514350" indent="-514350" algn="just">
              <a:buFont typeface="Arial" pitchFamily="34" charset="0"/>
              <a:buChar char="•"/>
            </a:pPr>
            <a:r>
              <a:rPr lang="pt-BR" sz="2800" dirty="0" smtClean="0">
                <a:solidFill>
                  <a:schemeClr val="tx1">
                    <a:lumMod val="50000"/>
                    <a:lumOff val="50000"/>
                  </a:schemeClr>
                </a:solidFill>
              </a:rPr>
              <a:t>V - empresas públicas; </a:t>
            </a:r>
          </a:p>
          <a:p>
            <a:pPr marL="514350" indent="-514350" algn="just">
              <a:buFont typeface="Arial" pitchFamily="34" charset="0"/>
              <a:buChar char="•"/>
            </a:pPr>
            <a:r>
              <a:rPr lang="pt-BR" sz="2800" dirty="0" smtClean="0">
                <a:solidFill>
                  <a:schemeClr val="tx1">
                    <a:lumMod val="50000"/>
                    <a:lumOff val="50000"/>
                  </a:schemeClr>
                </a:solidFill>
              </a:rPr>
              <a:t>VI - sociedades de economia mista; </a:t>
            </a:r>
          </a:p>
          <a:p>
            <a:pPr marL="514350" indent="-514350" algn="just">
              <a:buFont typeface="Arial" pitchFamily="34" charset="0"/>
              <a:buChar char="•"/>
            </a:pPr>
            <a:r>
              <a:rPr lang="pt-BR" sz="2800" dirty="0" smtClean="0">
                <a:solidFill>
                  <a:schemeClr val="tx1">
                    <a:lumMod val="50000"/>
                    <a:lumOff val="50000"/>
                  </a:schemeClr>
                </a:solidFill>
              </a:rPr>
              <a:t>VII - fundações públicas de direito privado; </a:t>
            </a:r>
          </a:p>
          <a:p>
            <a:pPr marL="514350" indent="-514350" algn="just">
              <a:buFont typeface="Arial" pitchFamily="34" charset="0"/>
              <a:buChar char="•"/>
            </a:pPr>
            <a:r>
              <a:rPr lang="pt-BR" sz="2800" dirty="0" smtClean="0">
                <a:solidFill>
                  <a:schemeClr val="tx1">
                    <a:lumMod val="50000"/>
                    <a:lumOff val="50000"/>
                  </a:schemeClr>
                </a:solidFill>
              </a:rPr>
              <a:t>VIII- entidades fechadas de previdência complementar</a:t>
            </a:r>
            <a:endParaRPr lang="pt-BR" sz="2700" dirty="0" smtClean="0">
              <a:solidFill>
                <a:schemeClr val="tx1">
                  <a:lumMod val="50000"/>
                  <a:lumOff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1.d) </a:t>
            </a:r>
            <a:r>
              <a:rPr lang="pt-BR" sz="3600" dirty="0" smtClean="0">
                <a:solidFill>
                  <a:schemeClr val="tx1">
                    <a:lumMod val="65000"/>
                    <a:lumOff val="35000"/>
                  </a:schemeClr>
                </a:solidFill>
                <a:latin typeface="Arial Black" pitchFamily="34" charset="0"/>
              </a:rPr>
              <a:t>A quem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srcRect/>
          <a:stretch>
            <a:fillRect/>
          </a:stretch>
        </p:blipFill>
        <p:spPr bwMode="auto">
          <a:xfrm>
            <a:off x="4379913" y="1885949"/>
            <a:ext cx="3392487" cy="3409199"/>
          </a:xfrm>
          <a:prstGeom prst="rect">
            <a:avLst/>
          </a:prstGeom>
          <a:noFill/>
          <a:ln w="9525">
            <a:noFill/>
            <a:miter lim="800000"/>
            <a:headEnd/>
            <a:tailEnd/>
          </a:ln>
          <a:effectLst/>
        </p:spPr>
      </p:pic>
    </p:spTree>
    <p:extLst>
      <p:ext uri="{BB962C8B-B14F-4D97-AF65-F5344CB8AC3E}">
        <p14:creationId xmlns="" xmlns:p14="http://schemas.microsoft.com/office/powerpoint/2010/main" val="1151769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2862322"/>
          </a:xfrm>
          <a:prstGeom prst="rect">
            <a:avLst/>
          </a:prstGeom>
          <a:noFill/>
        </p:spPr>
        <p:txBody>
          <a:bodyPr wrap="square" rtlCol="0">
            <a:spAutoFit/>
          </a:bodyPr>
          <a:lstStyle/>
          <a:p>
            <a:pPr lvl="1" algn="ctr"/>
            <a:r>
              <a:rPr lang="pt-BR" sz="3600" dirty="0" smtClean="0">
                <a:solidFill>
                  <a:schemeClr val="tx1">
                    <a:lumMod val="65000"/>
                    <a:lumOff val="35000"/>
                  </a:schemeClr>
                </a:solidFill>
                <a:latin typeface="Arial Black" pitchFamily="34" charset="0"/>
              </a:rPr>
              <a:t>A quem prestar contas </a:t>
            </a:r>
          </a:p>
          <a:p>
            <a:pPr lvl="1" algn="ctr">
              <a:buFont typeface="Arial" pitchFamily="34" charset="0"/>
              <a:buChar char="•"/>
            </a:pPr>
            <a:endParaRPr lang="pt-BR" sz="3600" dirty="0" smtClean="0">
              <a:solidFill>
                <a:schemeClr val="tx1">
                  <a:lumMod val="65000"/>
                  <a:lumOff val="35000"/>
                </a:schemeClr>
              </a:solidFill>
              <a:latin typeface="Arial Black" pitchFamily="34" charset="0"/>
              <a:ea typeface="Calibri"/>
              <a:cs typeface="Times New Roman"/>
            </a:endParaRPr>
          </a:p>
          <a:p>
            <a:pPr lvl="1" algn="ctr"/>
            <a:r>
              <a:rPr lang="pt-BR" sz="3600" dirty="0" smtClean="0">
                <a:solidFill>
                  <a:schemeClr val="tx1">
                    <a:lumMod val="65000"/>
                    <a:lumOff val="35000"/>
                  </a:schemeClr>
                </a:solidFill>
                <a:latin typeface="Arial Black" pitchFamily="34" charset="0"/>
                <a:ea typeface="Calibri"/>
                <a:cs typeface="Times New Roman"/>
              </a:rPr>
              <a:t>X</a:t>
            </a:r>
          </a:p>
          <a:p>
            <a:pPr lvl="1" algn="ctr">
              <a:buFont typeface="Arial" pitchFamily="34" charset="0"/>
              <a:buChar char="•"/>
            </a:pPr>
            <a:endParaRPr lang="pt-BR" sz="3600" dirty="0" smtClean="0">
              <a:solidFill>
                <a:schemeClr val="tx1">
                  <a:lumMod val="65000"/>
                  <a:lumOff val="35000"/>
                </a:schemeClr>
              </a:solidFill>
              <a:latin typeface="Arial Black" pitchFamily="34" charset="0"/>
              <a:ea typeface="Calibri"/>
              <a:cs typeface="Times New Roman"/>
            </a:endParaRPr>
          </a:p>
          <a:p>
            <a:pPr lvl="1" algn="ctr"/>
            <a:r>
              <a:rPr lang="pt-BR" sz="3600" b="1" dirty="0" smtClean="0">
                <a:solidFill>
                  <a:schemeClr val="tx1">
                    <a:lumMod val="65000"/>
                    <a:lumOff val="35000"/>
                  </a:schemeClr>
                </a:solidFill>
                <a:latin typeface="Arial Black" pitchFamily="34" charset="0"/>
                <a:cs typeface="Arial" panose="020B0604020202020204" pitchFamily="34" charset="0"/>
              </a:rPr>
              <a:t>Julgamento das contas</a:t>
            </a:r>
            <a:endParaRPr lang="en-US" sz="3600" dirty="0" smtClean="0">
              <a:solidFill>
                <a:schemeClr val="tx1">
                  <a:lumMod val="65000"/>
                  <a:lumOff val="35000"/>
                </a:schemeClr>
              </a:solidFill>
              <a:ea typeface="Calibri"/>
              <a:cs typeface="Times New Roman"/>
            </a:endParaRPr>
          </a:p>
        </p:txBody>
      </p:sp>
    </p:spTree>
    <p:extLst>
      <p:ext uri="{BB962C8B-B14F-4D97-AF65-F5344CB8AC3E}">
        <p14:creationId xmlns="" xmlns:p14="http://schemas.microsoft.com/office/powerpoint/2010/main" val="1151769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1.d) </a:t>
            </a:r>
            <a:r>
              <a:rPr lang="pt-BR" sz="3600" dirty="0" smtClean="0">
                <a:solidFill>
                  <a:schemeClr val="tx1">
                    <a:lumMod val="65000"/>
                    <a:lumOff val="35000"/>
                  </a:schemeClr>
                </a:solidFill>
                <a:latin typeface="Arial Black" pitchFamily="34" charset="0"/>
              </a:rPr>
              <a:t>A quem prestar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3108543"/>
          </a:xfrm>
          <a:prstGeom prst="rect">
            <a:avLst/>
          </a:prstGeom>
          <a:noFill/>
        </p:spPr>
        <p:txBody>
          <a:bodyPr wrap="square" rtlCol="0">
            <a:spAutoFit/>
          </a:bodyPr>
          <a:lstStyle/>
          <a:p>
            <a:pPr lvl="1" algn="just">
              <a:buFont typeface="Arial" pitchFamily="34" charset="0"/>
              <a:buChar char="•"/>
            </a:pPr>
            <a:r>
              <a:rPr lang="en-US" sz="2800" b="1" dirty="0" smtClean="0">
                <a:solidFill>
                  <a:schemeClr val="tx1">
                    <a:lumMod val="65000"/>
                    <a:lumOff val="35000"/>
                  </a:schemeClr>
                </a:solidFill>
                <a:ea typeface="Calibri"/>
                <a:cs typeface="Times New Roman"/>
              </a:rPr>
              <a:t>CF (art. 71); </a:t>
            </a:r>
          </a:p>
          <a:p>
            <a:pPr marL="990600" lvl="2" algn="just">
              <a:buFont typeface="Arial" pitchFamily="34" charset="0"/>
              <a:buChar char="•"/>
            </a:pPr>
            <a:r>
              <a:rPr lang="en-US" sz="2800" b="1" dirty="0" smtClean="0">
                <a:solidFill>
                  <a:schemeClr val="tx1">
                    <a:lumMod val="65000"/>
                    <a:lumOff val="35000"/>
                  </a:schemeClr>
                </a:solidFill>
                <a:ea typeface="Calibri"/>
                <a:cs typeface="Times New Roman"/>
              </a:rPr>
              <a:t> Compete </a:t>
            </a:r>
            <a:r>
              <a:rPr lang="en-US" sz="2800" b="1" dirty="0" err="1" smtClean="0">
                <a:solidFill>
                  <a:schemeClr val="tx1">
                    <a:lumMod val="65000"/>
                    <a:lumOff val="35000"/>
                  </a:schemeClr>
                </a:solidFill>
                <a:ea typeface="Calibri"/>
                <a:cs typeface="Times New Roman"/>
              </a:rPr>
              <a:t>ao</a:t>
            </a:r>
            <a:r>
              <a:rPr lang="en-US" sz="2800" b="1" dirty="0" smtClean="0">
                <a:solidFill>
                  <a:schemeClr val="tx1">
                    <a:lumMod val="65000"/>
                    <a:lumOff val="35000"/>
                  </a:schemeClr>
                </a:solidFill>
                <a:ea typeface="Calibri"/>
                <a:cs typeface="Times New Roman"/>
              </a:rPr>
              <a:t> </a:t>
            </a:r>
            <a:r>
              <a:rPr lang="en-US" sz="2800" b="1" dirty="0" err="1" smtClean="0">
                <a:solidFill>
                  <a:schemeClr val="tx1">
                    <a:lumMod val="65000"/>
                    <a:lumOff val="35000"/>
                  </a:schemeClr>
                </a:solidFill>
                <a:ea typeface="Calibri"/>
                <a:cs typeface="Times New Roman"/>
              </a:rPr>
              <a:t>legislativo</a:t>
            </a:r>
            <a:r>
              <a:rPr lang="en-US" sz="2800" b="1" dirty="0" smtClean="0">
                <a:solidFill>
                  <a:schemeClr val="tx1">
                    <a:lumMod val="65000"/>
                    <a:lumOff val="35000"/>
                  </a:schemeClr>
                </a:solidFill>
                <a:ea typeface="Calibri"/>
                <a:cs typeface="Times New Roman"/>
              </a:rPr>
              <a:t>, com </a:t>
            </a:r>
            <a:r>
              <a:rPr lang="en-US" sz="2800" b="1" dirty="0" err="1" smtClean="0">
                <a:solidFill>
                  <a:schemeClr val="tx1">
                    <a:lumMod val="65000"/>
                    <a:lumOff val="35000"/>
                  </a:schemeClr>
                </a:solidFill>
                <a:ea typeface="Calibri"/>
                <a:cs typeface="Times New Roman"/>
              </a:rPr>
              <a:t>auxílio</a:t>
            </a:r>
            <a:r>
              <a:rPr lang="en-US" sz="2800" b="1" dirty="0" smtClean="0">
                <a:solidFill>
                  <a:schemeClr val="tx1">
                    <a:lumMod val="65000"/>
                    <a:lumOff val="35000"/>
                  </a:schemeClr>
                </a:solidFill>
                <a:ea typeface="Calibri"/>
                <a:cs typeface="Times New Roman"/>
              </a:rPr>
              <a:t> do</a:t>
            </a:r>
            <a:r>
              <a:rPr lang="en-US" sz="2800" dirty="0" smtClean="0">
                <a:solidFill>
                  <a:schemeClr val="tx1">
                    <a:lumMod val="65000"/>
                    <a:lumOff val="35000"/>
                  </a:schemeClr>
                </a:solidFill>
                <a:ea typeface="Calibri"/>
                <a:cs typeface="Times New Roman"/>
              </a:rPr>
              <a:t> TCU/</a:t>
            </a:r>
            <a:r>
              <a:rPr lang="en-US" sz="2800" b="1" dirty="0" smtClean="0">
                <a:solidFill>
                  <a:schemeClr val="tx1">
                    <a:lumMod val="65000"/>
                    <a:lumOff val="35000"/>
                  </a:schemeClr>
                </a:solidFill>
                <a:ea typeface="Calibri"/>
                <a:cs typeface="Times New Roman"/>
              </a:rPr>
              <a:t>TCE</a:t>
            </a:r>
            <a:endParaRPr lang="pt-BR" sz="2800" b="1" dirty="0" smtClean="0">
              <a:solidFill>
                <a:schemeClr val="tx1">
                  <a:lumMod val="65000"/>
                  <a:lumOff val="35000"/>
                </a:schemeClr>
              </a:solidFill>
              <a:ea typeface="Calibri"/>
              <a:cs typeface="Times New Roman"/>
            </a:endParaRPr>
          </a:p>
          <a:p>
            <a:pPr lvl="1" algn="just">
              <a:buFont typeface="Arial" pitchFamily="34" charset="0"/>
              <a:buChar char="•"/>
            </a:pPr>
            <a:endParaRPr lang="en-US" sz="2800" dirty="0" smtClean="0">
              <a:solidFill>
                <a:schemeClr val="tx1">
                  <a:lumMod val="50000"/>
                  <a:lumOff val="50000"/>
                </a:schemeClr>
              </a:solidFill>
              <a:ea typeface="Calibri"/>
              <a:cs typeface="Times New Roman"/>
            </a:endParaRPr>
          </a:p>
          <a:p>
            <a:pPr lvl="1" algn="just">
              <a:buFont typeface="Arial" pitchFamily="34" charset="0"/>
              <a:buChar char="•"/>
            </a:pPr>
            <a:r>
              <a:rPr lang="en-US" sz="2800" b="1" dirty="0" smtClean="0">
                <a:solidFill>
                  <a:schemeClr val="tx1">
                    <a:lumMod val="65000"/>
                    <a:lumOff val="35000"/>
                  </a:schemeClr>
                </a:solidFill>
                <a:ea typeface="Calibri"/>
                <a:cs typeface="Times New Roman"/>
              </a:rPr>
              <a:t> LF 4320/64 (art. 82, § 1º);</a:t>
            </a:r>
          </a:p>
          <a:p>
            <a:pPr marL="990600" lvl="1" algn="just">
              <a:buFont typeface="Arial" pitchFamily="34" charset="0"/>
              <a:buChar char="•"/>
            </a:pPr>
            <a:r>
              <a:rPr lang="pt-BR" sz="2800" dirty="0" smtClean="0">
                <a:solidFill>
                  <a:schemeClr val="tx1">
                    <a:lumMod val="50000"/>
                    <a:lumOff val="50000"/>
                  </a:schemeClr>
                </a:solidFill>
              </a:rPr>
              <a:t> § 1º As contas do Poder Executivo serão submetidas ao Poder Legislativo, com Parecer prévio do Tribunal de Contas ou órgão equivalente.</a:t>
            </a:r>
            <a:endParaRPr lang="en-US" sz="2800" dirty="0" smtClean="0">
              <a:solidFill>
                <a:schemeClr val="tx1">
                  <a:lumMod val="50000"/>
                  <a:lumOff val="50000"/>
                </a:schemeClr>
              </a:solidFill>
              <a:ea typeface="Calibri"/>
              <a:cs typeface="Times New Roman"/>
            </a:endParaRPr>
          </a:p>
        </p:txBody>
      </p:sp>
    </p:spTree>
    <p:extLst>
      <p:ext uri="{BB962C8B-B14F-4D97-AF65-F5344CB8AC3E}">
        <p14:creationId xmlns="" xmlns:p14="http://schemas.microsoft.com/office/powerpoint/2010/main" val="1151769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1.d) Julgamento das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1384995"/>
          </a:xfrm>
          <a:prstGeom prst="rect">
            <a:avLst/>
          </a:prstGeom>
          <a:noFill/>
        </p:spPr>
        <p:txBody>
          <a:bodyPr wrap="square" rtlCol="0">
            <a:spAutoFit/>
          </a:bodyPr>
          <a:lstStyle/>
          <a:p>
            <a:pPr lvl="1" algn="just">
              <a:buFont typeface="Arial" pitchFamily="34" charset="0"/>
              <a:buChar char="•"/>
            </a:pPr>
            <a:r>
              <a:rPr lang="en-US" sz="2800" dirty="0" smtClean="0">
                <a:solidFill>
                  <a:schemeClr val="tx1">
                    <a:lumMod val="50000"/>
                    <a:lumOff val="50000"/>
                  </a:schemeClr>
                </a:solidFill>
                <a:ea typeface="Calibri"/>
                <a:cs typeface="Times New Roman"/>
              </a:rPr>
              <a:t> Do </a:t>
            </a:r>
            <a:r>
              <a:rPr lang="en-US" sz="2800" dirty="0" err="1" smtClean="0">
                <a:solidFill>
                  <a:schemeClr val="tx1">
                    <a:lumMod val="50000"/>
                    <a:lumOff val="50000"/>
                  </a:schemeClr>
                </a:solidFill>
                <a:ea typeface="Calibri"/>
                <a:cs typeface="Times New Roman"/>
              </a:rPr>
              <a:t>Executivo</a:t>
            </a:r>
            <a:r>
              <a:rPr lang="en-US" sz="2800" dirty="0" smtClean="0">
                <a:solidFill>
                  <a:schemeClr val="tx1">
                    <a:lumMod val="50000"/>
                    <a:lumOff val="50000"/>
                  </a:schemeClr>
                </a:solidFill>
                <a:ea typeface="Calibri"/>
                <a:cs typeface="Times New Roman"/>
              </a:rPr>
              <a:t> </a:t>
            </a:r>
            <a:r>
              <a:rPr lang="en-US" sz="2800" dirty="0" smtClean="0">
                <a:solidFill>
                  <a:schemeClr val="tx1">
                    <a:lumMod val="65000"/>
                    <a:lumOff val="35000"/>
                  </a:schemeClr>
                </a:solidFill>
                <a:ea typeface="Calibri"/>
                <a:cs typeface="Times New Roman"/>
              </a:rPr>
              <a:t>– </a:t>
            </a:r>
            <a:r>
              <a:rPr lang="en-US" sz="2800" b="1" dirty="0" smtClean="0">
                <a:solidFill>
                  <a:schemeClr val="tx1">
                    <a:lumMod val="65000"/>
                    <a:lumOff val="35000"/>
                  </a:schemeClr>
                </a:solidFill>
                <a:ea typeface="Calibri"/>
                <a:cs typeface="Times New Roman"/>
              </a:rPr>
              <a:t>A </a:t>
            </a:r>
            <a:r>
              <a:rPr lang="en-US" sz="2800" b="1" dirty="0" err="1" smtClean="0">
                <a:solidFill>
                  <a:schemeClr val="tx1">
                    <a:lumMod val="65000"/>
                    <a:lumOff val="35000"/>
                  </a:schemeClr>
                </a:solidFill>
                <a:ea typeface="Calibri"/>
                <a:cs typeface="Times New Roman"/>
              </a:rPr>
              <a:t>Câmara</a:t>
            </a:r>
            <a:r>
              <a:rPr lang="en-US" sz="2800" b="1" dirty="0" smtClean="0">
                <a:solidFill>
                  <a:schemeClr val="tx1">
                    <a:lumMod val="65000"/>
                    <a:lumOff val="35000"/>
                  </a:schemeClr>
                </a:solidFill>
                <a:ea typeface="Calibri"/>
                <a:cs typeface="Times New Roman"/>
              </a:rPr>
              <a:t> de </a:t>
            </a:r>
            <a:r>
              <a:rPr lang="en-US" sz="2800" b="1" dirty="0" err="1" smtClean="0">
                <a:solidFill>
                  <a:schemeClr val="tx1">
                    <a:lumMod val="65000"/>
                    <a:lumOff val="35000"/>
                  </a:schemeClr>
                </a:solidFill>
                <a:ea typeface="Calibri"/>
                <a:cs typeface="Times New Roman"/>
              </a:rPr>
              <a:t>Vereadores</a:t>
            </a:r>
            <a:endParaRPr lang="en-US" sz="2800" b="1" dirty="0" smtClean="0">
              <a:solidFill>
                <a:schemeClr val="tx1">
                  <a:lumMod val="65000"/>
                  <a:lumOff val="35000"/>
                </a:schemeClr>
              </a:solidFill>
              <a:ea typeface="Calibri"/>
              <a:cs typeface="Times New Roman"/>
            </a:endParaRPr>
          </a:p>
          <a:p>
            <a:pPr lvl="1" algn="just">
              <a:buFont typeface="Arial" pitchFamily="34" charset="0"/>
              <a:buChar char="•"/>
            </a:pPr>
            <a:endParaRPr lang="en-US" sz="2800" dirty="0" smtClean="0">
              <a:solidFill>
                <a:srgbClr val="0000FF"/>
              </a:solidFill>
              <a:ea typeface="Calibri"/>
              <a:cs typeface="Times New Roman"/>
            </a:endParaRPr>
          </a:p>
          <a:p>
            <a:pPr lvl="1" algn="just">
              <a:buFont typeface="Arial" pitchFamily="34" charset="0"/>
              <a:buChar char="•"/>
            </a:pPr>
            <a:r>
              <a:rPr lang="en-US" sz="2800" dirty="0" smtClean="0">
                <a:solidFill>
                  <a:schemeClr val="tx1">
                    <a:lumMod val="50000"/>
                    <a:lumOff val="50000"/>
                  </a:schemeClr>
                </a:solidFill>
                <a:ea typeface="Calibri"/>
                <a:cs typeface="Times New Roman"/>
              </a:rPr>
              <a:t> As </a:t>
            </a:r>
            <a:r>
              <a:rPr lang="en-US" sz="2800" dirty="0" err="1" smtClean="0">
                <a:solidFill>
                  <a:schemeClr val="tx1">
                    <a:lumMod val="50000"/>
                    <a:lumOff val="50000"/>
                  </a:schemeClr>
                </a:solidFill>
                <a:ea typeface="Calibri"/>
                <a:cs typeface="Times New Roman"/>
              </a:rPr>
              <a:t>demais</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entidades</a:t>
            </a:r>
            <a:r>
              <a:rPr lang="en-US" sz="2800" dirty="0" smtClean="0">
                <a:solidFill>
                  <a:schemeClr val="tx1">
                    <a:lumMod val="50000"/>
                    <a:lumOff val="50000"/>
                  </a:schemeClr>
                </a:solidFill>
                <a:ea typeface="Calibri"/>
                <a:cs typeface="Times New Roman"/>
              </a:rPr>
              <a:t> </a:t>
            </a:r>
            <a:r>
              <a:rPr lang="en-US" sz="2800" dirty="0" smtClean="0">
                <a:solidFill>
                  <a:schemeClr val="tx1">
                    <a:lumMod val="65000"/>
                    <a:lumOff val="35000"/>
                  </a:schemeClr>
                </a:solidFill>
                <a:ea typeface="Calibri"/>
                <a:cs typeface="Times New Roman"/>
              </a:rPr>
              <a:t>– </a:t>
            </a:r>
            <a:r>
              <a:rPr lang="en-US" sz="2800" b="1" dirty="0" smtClean="0">
                <a:solidFill>
                  <a:schemeClr val="tx1">
                    <a:lumMod val="65000"/>
                    <a:lumOff val="35000"/>
                  </a:schemeClr>
                </a:solidFill>
                <a:ea typeface="Calibri"/>
                <a:cs typeface="Times New Roman"/>
              </a:rPr>
              <a:t>O Tribunal de </a:t>
            </a:r>
            <a:r>
              <a:rPr lang="en-US" sz="2800" b="1" dirty="0" err="1" smtClean="0">
                <a:solidFill>
                  <a:schemeClr val="tx1">
                    <a:lumMod val="65000"/>
                    <a:lumOff val="35000"/>
                  </a:schemeClr>
                </a:solidFill>
                <a:ea typeface="Calibri"/>
                <a:cs typeface="Times New Roman"/>
              </a:rPr>
              <a:t>Contas</a:t>
            </a:r>
            <a:r>
              <a:rPr lang="en-US" sz="2800" b="1" dirty="0" smtClean="0">
                <a:solidFill>
                  <a:schemeClr val="tx1">
                    <a:lumMod val="65000"/>
                    <a:lumOff val="35000"/>
                  </a:schemeClr>
                </a:solidFill>
                <a:ea typeface="Calibri"/>
                <a:cs typeface="Times New Roman"/>
              </a:rPr>
              <a:t> do Estado</a:t>
            </a:r>
          </a:p>
        </p:txBody>
      </p:sp>
    </p:spTree>
    <p:extLst>
      <p:ext uri="{BB962C8B-B14F-4D97-AF65-F5344CB8AC3E}">
        <p14:creationId xmlns="" xmlns:p14="http://schemas.microsoft.com/office/powerpoint/2010/main" val="115176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9011" y="330823"/>
            <a:ext cx="11355628" cy="3539430"/>
          </a:xfrm>
          <a:prstGeom prst="rect">
            <a:avLst/>
          </a:prstGeom>
          <a:noFill/>
        </p:spPr>
        <p:txBody>
          <a:bodyPr wrap="square" rtlCol="0">
            <a:spAutoFit/>
          </a:bodyPr>
          <a:lstStyle/>
          <a:p>
            <a:pPr algn="ctr"/>
            <a:endParaRPr lang="pt-BR" sz="3200" b="1" dirty="0" smtClean="0">
              <a:latin typeface="Arial" panose="020B0604020202020204" pitchFamily="34" charset="0"/>
              <a:cs typeface="Arial" panose="020B0604020202020204" pitchFamily="34" charset="0"/>
            </a:endParaRPr>
          </a:p>
          <a:p>
            <a:pPr algn="ctr"/>
            <a:endParaRPr lang="pt-BR" sz="1200" b="1" dirty="0"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pt-BR" sz="1200" b="1" dirty="0" smtClean="0">
              <a:solidFill>
                <a:schemeClr val="tx1">
                  <a:lumMod val="65000"/>
                  <a:lumOff val="35000"/>
                </a:schemeClr>
              </a:solidFill>
              <a:latin typeface="Arial" panose="020B0604020202020204" pitchFamily="34" charset="0"/>
              <a:cs typeface="Arial" panose="020B0604020202020204" pitchFamily="34" charset="0"/>
            </a:endParaRPr>
          </a:p>
          <a:p>
            <a:pPr algn="ctr"/>
            <a:r>
              <a:rPr lang="pt-BR" sz="2800" b="1" dirty="0" smtClean="0">
                <a:solidFill>
                  <a:schemeClr val="tx1">
                    <a:lumMod val="65000"/>
                    <a:lumOff val="35000"/>
                  </a:schemeClr>
                </a:solidFill>
                <a:latin typeface="Arial" pitchFamily="34" charset="0"/>
                <a:cs typeface="Arial" pitchFamily="34" charset="0"/>
              </a:rPr>
              <a:t>CONTROLE INTERNO EM INÍCIO DE GESTÃO</a:t>
            </a:r>
          </a:p>
          <a:p>
            <a:pPr algn="ctr"/>
            <a:r>
              <a:rPr lang="pt-BR" sz="2800" b="1" dirty="0" smtClean="0">
                <a:solidFill>
                  <a:schemeClr val="tx1">
                    <a:lumMod val="65000"/>
                    <a:lumOff val="35000"/>
                  </a:schemeClr>
                </a:solidFill>
                <a:latin typeface="Arial" pitchFamily="34" charset="0"/>
                <a:cs typeface="Arial" pitchFamily="34" charset="0"/>
              </a:rPr>
              <a:t>Bases da Prestação de Contas Anual (PCA)</a:t>
            </a:r>
          </a:p>
          <a:p>
            <a:pPr algn="ctr"/>
            <a:endParaRPr lang="pt-BR" sz="2800" b="1" dirty="0" smtClean="0">
              <a:solidFill>
                <a:schemeClr val="tx1">
                  <a:lumMod val="65000"/>
                  <a:lumOff val="35000"/>
                </a:schemeClr>
              </a:solidFill>
              <a:latin typeface="Arial" pitchFamily="34" charset="0"/>
              <a:cs typeface="Arial" pitchFamily="34" charset="0"/>
            </a:endParaRPr>
          </a:p>
          <a:p>
            <a:pPr algn="ctr"/>
            <a:endParaRPr lang="pt-BR" sz="2800" b="1" dirty="0" smtClean="0">
              <a:solidFill>
                <a:schemeClr val="tx1">
                  <a:lumMod val="65000"/>
                  <a:lumOff val="35000"/>
                </a:schemeClr>
              </a:solidFill>
              <a:latin typeface="Arial" pitchFamily="34" charset="0"/>
              <a:cs typeface="Arial" pitchFamily="34" charset="0"/>
            </a:endParaRPr>
          </a:p>
          <a:p>
            <a:pPr algn="ctr"/>
            <a:r>
              <a:rPr lang="pt-BR" sz="2800" b="1" dirty="0" smtClean="0">
                <a:solidFill>
                  <a:schemeClr val="tx1">
                    <a:lumMod val="65000"/>
                    <a:lumOff val="35000"/>
                  </a:schemeClr>
                </a:solidFill>
                <a:latin typeface="Arial" pitchFamily="34" charset="0"/>
                <a:cs typeface="Arial" pitchFamily="34" charset="0"/>
              </a:rPr>
              <a:t>ROTINAS DO CONTROLE INTERNO</a:t>
            </a:r>
          </a:p>
          <a:p>
            <a:pPr algn="ctr"/>
            <a:r>
              <a:rPr lang="pt-BR" sz="2800" b="1" dirty="0" smtClean="0">
                <a:solidFill>
                  <a:schemeClr val="tx1">
                    <a:lumMod val="65000"/>
                    <a:lumOff val="35000"/>
                  </a:schemeClr>
                </a:solidFill>
                <a:latin typeface="Arial" pitchFamily="34" charset="0"/>
                <a:cs typeface="Arial" pitchFamily="34" charset="0"/>
              </a:rPr>
              <a:t>PONTOS DE DESTAQUE</a:t>
            </a:r>
            <a:endParaRPr lang="pt-BR" sz="2800" b="1" dirty="0" smtClean="0">
              <a:solidFill>
                <a:schemeClr val="bg2">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331966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5845" y="839190"/>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itchFamily="34" charset="0"/>
              </a:rPr>
              <a:t>1.e Principais motivos das desaprovações</a:t>
            </a:r>
            <a:endParaRPr lang="pt-BR" sz="2500" b="1" dirty="0">
              <a:solidFill>
                <a:schemeClr val="tx1">
                  <a:lumMod val="65000"/>
                  <a:lumOff val="35000"/>
                </a:schemeClr>
              </a:solidFill>
              <a:latin typeface="Arial Black"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528643" y="1943100"/>
            <a:ext cx="11055993" cy="3416320"/>
          </a:xfrm>
          <a:prstGeom prst="rect">
            <a:avLst/>
          </a:prstGeom>
          <a:noFill/>
        </p:spPr>
        <p:txBody>
          <a:bodyPr wrap="square" rtlCol="0">
            <a:spAutoFit/>
          </a:bodyPr>
          <a:lstStyle/>
          <a:p>
            <a:pPr marL="514350" indent="-514350" algn="just">
              <a:buAutoNum type="alphaLcParenR"/>
            </a:pPr>
            <a:endParaRPr lang="pt-BR" sz="2400" dirty="0" smtClean="0">
              <a:solidFill>
                <a:schemeClr val="tx1">
                  <a:lumMod val="65000"/>
                  <a:lumOff val="35000"/>
                </a:schemeClr>
              </a:solidFill>
              <a:latin typeface="+mj-lt"/>
            </a:endParaRPr>
          </a:p>
          <a:p>
            <a:r>
              <a:rPr lang="pt-BR" sz="2400" dirty="0" smtClean="0">
                <a:solidFill>
                  <a:schemeClr val="tx1">
                    <a:lumMod val="65000"/>
                    <a:lumOff val="35000"/>
                  </a:schemeClr>
                </a:solidFill>
                <a:latin typeface="Arial" pitchFamily="34" charset="0"/>
                <a:cs typeface="Arial" pitchFamily="34" charset="0"/>
              </a:rPr>
              <a:t>2 - Itens Mais Comuns nas Desaprovações de Contas</a:t>
            </a:r>
          </a:p>
          <a:p>
            <a:r>
              <a:rPr lang="pt-BR" sz="2400" dirty="0" smtClean="0">
                <a:solidFill>
                  <a:schemeClr val="tx1">
                    <a:lumMod val="50000"/>
                    <a:lumOff val="50000"/>
                  </a:schemeClr>
                </a:solidFill>
                <a:latin typeface="Arial" pitchFamily="34" charset="0"/>
                <a:cs typeface="Arial" pitchFamily="34" charset="0"/>
              </a:rPr>
              <a:t>	2.a) Resultado financeiro deficitário das fontes não vinculadas</a:t>
            </a:r>
          </a:p>
          <a:p>
            <a:r>
              <a:rPr lang="pt-BR" sz="2400" dirty="0" smtClean="0">
                <a:solidFill>
                  <a:schemeClr val="tx1">
                    <a:lumMod val="50000"/>
                    <a:lumOff val="50000"/>
                  </a:schemeClr>
                </a:solidFill>
                <a:latin typeface="Arial" pitchFamily="34" charset="0"/>
                <a:cs typeface="Arial" pitchFamily="34" charset="0"/>
              </a:rPr>
              <a:t>	2.b) Divergência de valores ativo/passivo do balanço patrimonial</a:t>
            </a:r>
          </a:p>
          <a:p>
            <a:r>
              <a:rPr lang="pt-BR" sz="2400" dirty="0" smtClean="0">
                <a:solidFill>
                  <a:schemeClr val="tx1">
                    <a:lumMod val="50000"/>
                    <a:lumOff val="50000"/>
                  </a:schemeClr>
                </a:solidFill>
                <a:latin typeface="Arial" pitchFamily="34" charset="0"/>
                <a:cs typeface="Arial" pitchFamily="34" charset="0"/>
              </a:rPr>
              <a:t>	2.c) Responsáveis por despesas não empenhadas </a:t>
            </a:r>
          </a:p>
          <a:p>
            <a:r>
              <a:rPr lang="pt-BR" sz="2400" dirty="0" smtClean="0">
                <a:solidFill>
                  <a:schemeClr val="tx1">
                    <a:lumMod val="50000"/>
                    <a:lumOff val="50000"/>
                  </a:schemeClr>
                </a:solidFill>
                <a:latin typeface="Arial" pitchFamily="34" charset="0"/>
                <a:cs typeface="Arial" pitchFamily="34" charset="0"/>
              </a:rPr>
              <a:t>	2.d) Déficit das obrigações financeiras frente às disponibilidades</a:t>
            </a:r>
          </a:p>
          <a:p>
            <a:r>
              <a:rPr lang="pt-BR" sz="2400" dirty="0" smtClean="0">
                <a:solidFill>
                  <a:schemeClr val="tx1">
                    <a:lumMod val="50000"/>
                    <a:lumOff val="50000"/>
                  </a:schemeClr>
                </a:solidFill>
                <a:latin typeface="Arial" pitchFamily="34" charset="0"/>
                <a:cs typeface="Arial" pitchFamily="34" charset="0"/>
              </a:rPr>
              <a:t>	2.e) Falhas na publicação de informações orçamentárias e financeiras	2.f) Despesas sem empenho prévio </a:t>
            </a:r>
          </a:p>
          <a:p>
            <a:r>
              <a:rPr lang="pt-BR" sz="2400" dirty="0" smtClean="0">
                <a:solidFill>
                  <a:schemeClr val="tx1">
                    <a:lumMod val="50000"/>
                    <a:lumOff val="50000"/>
                  </a:schemeClr>
                </a:solidFill>
                <a:latin typeface="Arial" pitchFamily="34" charset="0"/>
                <a:cs typeface="Arial" pitchFamily="34" charset="0"/>
              </a:rPr>
              <a:t>	2.g) Falta de encaminhamento de atos ao TCE</a:t>
            </a:r>
          </a:p>
        </p:txBody>
      </p:sp>
    </p:spTree>
    <p:extLst>
      <p:ext uri="{BB962C8B-B14F-4D97-AF65-F5344CB8AC3E}">
        <p14:creationId xmlns="" xmlns:p14="http://schemas.microsoft.com/office/powerpoint/2010/main" val="235674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5845" y="839190"/>
            <a:ext cx="11401778" cy="1200329"/>
          </a:xfrm>
          <a:prstGeom prst="rect">
            <a:avLst/>
          </a:prstGeom>
          <a:noFill/>
        </p:spPr>
        <p:txBody>
          <a:bodyPr wrap="square" rtlCol="0">
            <a:spAutoFit/>
          </a:bodyPr>
          <a:lstStyle/>
          <a:p>
            <a:r>
              <a:rPr lang="pt-BR" sz="3600" b="1" dirty="0" smtClean="0">
                <a:solidFill>
                  <a:schemeClr val="tx1">
                    <a:lumMod val="65000"/>
                    <a:lumOff val="35000"/>
                  </a:schemeClr>
                </a:solidFill>
                <a:latin typeface="Arial Black" pitchFamily="34" charset="0"/>
              </a:rPr>
              <a:t>Resultado financeiro deficitário das fontes não vinculadas </a:t>
            </a:r>
            <a:endParaRPr lang="pt-BR" sz="2500" b="1" dirty="0">
              <a:solidFill>
                <a:schemeClr val="tx1">
                  <a:lumMod val="65000"/>
                  <a:lumOff val="35000"/>
                </a:schemeClr>
              </a:solidFill>
              <a:latin typeface="Arial Black"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528643" y="1943100"/>
            <a:ext cx="11055993" cy="3785652"/>
          </a:xfrm>
          <a:prstGeom prst="rect">
            <a:avLst/>
          </a:prstGeom>
          <a:noFill/>
        </p:spPr>
        <p:txBody>
          <a:bodyPr wrap="square" rtlCol="0">
            <a:spAutoFit/>
          </a:bodyPr>
          <a:lstStyle/>
          <a:p>
            <a:pPr marL="514350" indent="-514350" algn="just">
              <a:buAutoNum type="alphaLcParenR"/>
            </a:pPr>
            <a:endParaRPr lang="pt-BR" sz="2400" dirty="0" smtClean="0">
              <a:solidFill>
                <a:schemeClr val="accent6">
                  <a:lumMod val="50000"/>
                </a:schemeClr>
              </a:solidFill>
              <a:latin typeface="+mj-lt"/>
            </a:endParaRPr>
          </a:p>
          <a:p>
            <a:pPr marL="514350" indent="-514350" algn="just">
              <a:buAutoNum type="alphaLcParenR"/>
            </a:pPr>
            <a:r>
              <a:rPr lang="pt-BR" sz="2400" b="1" dirty="0" smtClean="0">
                <a:solidFill>
                  <a:schemeClr val="tx1">
                    <a:lumMod val="65000"/>
                    <a:lumOff val="35000"/>
                  </a:schemeClr>
                </a:solidFill>
                <a:latin typeface="+mj-lt"/>
              </a:rPr>
              <a:t>Receitas Vinculadas</a:t>
            </a:r>
          </a:p>
          <a:p>
            <a:pPr marL="971550" lvl="1" indent="-514350" algn="just"/>
            <a:r>
              <a:rPr lang="pt-BR" sz="2400" dirty="0" smtClean="0">
                <a:solidFill>
                  <a:schemeClr val="tx1">
                    <a:lumMod val="50000"/>
                    <a:lumOff val="50000"/>
                  </a:schemeClr>
                </a:solidFill>
                <a:latin typeface="+mj-lt"/>
              </a:rPr>
              <a:t>“aquela proveniente de tributo ou contribuição cujos valores arrecadados são direcionados, por lei ou pela Constituição, a uma determinada despesa” </a:t>
            </a:r>
          </a:p>
          <a:p>
            <a:pPr marL="971550" lvl="1" indent="-514350" algn="r"/>
            <a:r>
              <a:rPr lang="pt-BR" sz="2400" dirty="0" smtClean="0">
                <a:solidFill>
                  <a:schemeClr val="tx1">
                    <a:lumMod val="50000"/>
                    <a:lumOff val="50000"/>
                  </a:schemeClr>
                </a:solidFill>
                <a:latin typeface="+mj-lt"/>
              </a:rPr>
              <a:t>Mendes (2009)</a:t>
            </a:r>
          </a:p>
          <a:p>
            <a:pPr marL="514350" indent="-514350" algn="just">
              <a:buFontTx/>
              <a:buAutoNum type="alphaLcParenR"/>
            </a:pPr>
            <a:r>
              <a:rPr lang="pt-BR" sz="2400" b="1" dirty="0" smtClean="0">
                <a:solidFill>
                  <a:schemeClr val="tx1">
                    <a:lumMod val="65000"/>
                    <a:lumOff val="35000"/>
                  </a:schemeClr>
                </a:solidFill>
                <a:latin typeface="+mj-lt"/>
              </a:rPr>
              <a:t>Receitas Não Vinculadas</a:t>
            </a:r>
          </a:p>
          <a:p>
            <a:pPr marL="971550" lvl="1" indent="-514350" algn="just"/>
            <a:r>
              <a:rPr lang="pt-BR" sz="2400" dirty="0" smtClean="0">
                <a:solidFill>
                  <a:schemeClr val="tx1">
                    <a:lumMod val="50000"/>
                    <a:lumOff val="50000"/>
                  </a:schemeClr>
                </a:solidFill>
                <a:latin typeface="+mj-lt"/>
              </a:rPr>
              <a:t>Recursos livres - aquelas receitas em que o gestor pode escolher onde aplicar, utilizando os princípios da Administração Pública</a:t>
            </a:r>
            <a:r>
              <a:rPr lang="pt-BR" sz="2400" dirty="0" smtClean="0">
                <a:solidFill>
                  <a:srgbClr val="0000FF"/>
                </a:solidFill>
                <a:latin typeface="+mj-lt"/>
              </a:rPr>
              <a:t>.</a:t>
            </a:r>
          </a:p>
          <a:p>
            <a:pPr marL="971550" lvl="1" indent="-514350" algn="r"/>
            <a:r>
              <a:rPr lang="pt-BR" sz="2400" dirty="0" smtClean="0">
                <a:solidFill>
                  <a:schemeClr val="tx1">
                    <a:lumMod val="50000"/>
                    <a:lumOff val="50000"/>
                  </a:schemeClr>
                </a:solidFill>
                <a:latin typeface="+mj-lt"/>
                <a:cs typeface="Arial" panose="020B0604020202020204" pitchFamily="34" charset="0"/>
              </a:rPr>
              <a:t>CF, art. 167, IV e §4º</a:t>
            </a:r>
            <a:endParaRPr lang="pt-BR" sz="2700" dirty="0">
              <a:solidFill>
                <a:schemeClr val="tx1">
                  <a:lumMod val="50000"/>
                  <a:lumOff val="50000"/>
                </a:schemeClr>
              </a:solidFill>
              <a:latin typeface="+mj-lt"/>
              <a:cs typeface="Arial" panose="020B0604020202020204" pitchFamily="34" charset="0"/>
            </a:endParaRPr>
          </a:p>
        </p:txBody>
      </p:sp>
    </p:spTree>
    <p:extLst>
      <p:ext uri="{BB962C8B-B14F-4D97-AF65-F5344CB8AC3E}">
        <p14:creationId xmlns="" xmlns:p14="http://schemas.microsoft.com/office/powerpoint/2010/main" val="235674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5845" y="839190"/>
            <a:ext cx="11401778" cy="1200329"/>
          </a:xfrm>
          <a:prstGeom prst="rect">
            <a:avLst/>
          </a:prstGeom>
          <a:noFill/>
        </p:spPr>
        <p:txBody>
          <a:bodyPr wrap="square" rtlCol="0">
            <a:spAutoFit/>
          </a:bodyPr>
          <a:lstStyle/>
          <a:p>
            <a:r>
              <a:rPr lang="pt-BR" sz="3600" b="1" dirty="0" smtClean="0">
                <a:solidFill>
                  <a:schemeClr val="tx1">
                    <a:lumMod val="65000"/>
                    <a:lumOff val="35000"/>
                  </a:schemeClr>
                </a:solidFill>
                <a:latin typeface="Arial Black" pitchFamily="34" charset="0"/>
              </a:rPr>
              <a:t>Resultado financeiro deficitário das fontes não vinculadas </a:t>
            </a:r>
            <a:endParaRPr lang="pt-BR" sz="2500" b="1" dirty="0">
              <a:solidFill>
                <a:schemeClr val="tx1">
                  <a:lumMod val="65000"/>
                  <a:lumOff val="35000"/>
                </a:schemeClr>
              </a:solidFill>
              <a:latin typeface="Arial Black"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1295400" y="1930400"/>
            <a:ext cx="8839200" cy="49571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310313" y="2844800"/>
            <a:ext cx="5163775" cy="879475"/>
          </a:xfrm>
          <a:prstGeom prst="rect">
            <a:avLst/>
          </a:prstGeom>
          <a:noFill/>
          <a:ln w="9525">
            <a:noFill/>
            <a:miter lim="800000"/>
            <a:headEnd/>
            <a:tailEnd/>
          </a:ln>
          <a:effectLst/>
        </p:spPr>
      </p:pic>
    </p:spTree>
    <p:extLst>
      <p:ext uri="{BB962C8B-B14F-4D97-AF65-F5344CB8AC3E}">
        <p14:creationId xmlns="" xmlns:p14="http://schemas.microsoft.com/office/powerpoint/2010/main" val="2356747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5845" y="839190"/>
            <a:ext cx="11401778" cy="1200329"/>
          </a:xfrm>
          <a:prstGeom prst="rect">
            <a:avLst/>
          </a:prstGeom>
          <a:noFill/>
        </p:spPr>
        <p:txBody>
          <a:bodyPr wrap="square" rtlCol="0">
            <a:spAutoFit/>
          </a:bodyPr>
          <a:lstStyle/>
          <a:p>
            <a:r>
              <a:rPr lang="pt-BR" sz="3600" b="1" dirty="0" smtClean="0">
                <a:solidFill>
                  <a:schemeClr val="tx1">
                    <a:lumMod val="65000"/>
                    <a:lumOff val="35000"/>
                  </a:schemeClr>
                </a:solidFill>
                <a:latin typeface="Arial Black" pitchFamily="34" charset="0"/>
              </a:rPr>
              <a:t>Resultado financeiro deficitário das fontes não vinculadas </a:t>
            </a:r>
            <a:endParaRPr lang="pt-BR" sz="2500" b="1" dirty="0">
              <a:solidFill>
                <a:schemeClr val="tx1">
                  <a:lumMod val="65000"/>
                  <a:lumOff val="35000"/>
                </a:schemeClr>
              </a:solidFill>
              <a:latin typeface="Arial Black"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790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srcRect/>
          <a:stretch>
            <a:fillRect/>
          </a:stretch>
        </p:blipFill>
        <p:spPr bwMode="auto">
          <a:xfrm>
            <a:off x="933450" y="2081213"/>
            <a:ext cx="10325100" cy="2695575"/>
          </a:xfrm>
          <a:prstGeom prst="rect">
            <a:avLst/>
          </a:prstGeom>
          <a:noFill/>
          <a:ln w="9525">
            <a:noFill/>
            <a:miter lim="800000"/>
            <a:headEnd/>
            <a:tailEnd/>
          </a:ln>
          <a:effectLst/>
        </p:spPr>
      </p:pic>
    </p:spTree>
    <p:extLst>
      <p:ext uri="{BB962C8B-B14F-4D97-AF65-F5344CB8AC3E}">
        <p14:creationId xmlns="" xmlns:p14="http://schemas.microsoft.com/office/powerpoint/2010/main" val="2356747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1200329"/>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itchFamily="34" charset="0"/>
              </a:rPr>
              <a:t>Divergência de valores ativo / passivo do balanço patrimonial</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94777" y="2199443"/>
            <a:ext cx="11055993" cy="3539430"/>
          </a:xfrm>
          <a:prstGeom prst="rect">
            <a:avLst/>
          </a:prstGeom>
          <a:noFill/>
        </p:spPr>
        <p:txBody>
          <a:bodyPr wrap="square" rtlCol="0">
            <a:spAutoFit/>
          </a:bodyPr>
          <a:lstStyle/>
          <a:p>
            <a:pPr algn="just"/>
            <a:r>
              <a:rPr lang="pt-BR" sz="2800" dirty="0" smtClean="0">
                <a:solidFill>
                  <a:schemeClr val="tx1">
                    <a:lumMod val="50000"/>
                    <a:lumOff val="50000"/>
                  </a:schemeClr>
                </a:solidFill>
              </a:rPr>
              <a:t>As contas precisam ter </a:t>
            </a:r>
            <a:r>
              <a:rPr lang="pt-BR" sz="2800" dirty="0" smtClean="0">
                <a:solidFill>
                  <a:schemeClr val="tx1">
                    <a:lumMod val="65000"/>
                    <a:lumOff val="35000"/>
                  </a:schemeClr>
                </a:solidFill>
              </a:rPr>
              <a:t>convergência</a:t>
            </a:r>
          </a:p>
          <a:p>
            <a:pPr algn="just"/>
            <a:endParaRPr lang="pt-BR" sz="2800" dirty="0" smtClean="0">
              <a:solidFill>
                <a:schemeClr val="tx1">
                  <a:lumMod val="50000"/>
                  <a:lumOff val="50000"/>
                </a:schemeClr>
              </a:solidFill>
            </a:endParaRPr>
          </a:p>
          <a:p>
            <a:pPr algn="just"/>
            <a:r>
              <a:rPr lang="pt-BR" sz="2800" dirty="0" smtClean="0">
                <a:solidFill>
                  <a:schemeClr val="tx1">
                    <a:lumMod val="50000"/>
                    <a:lumOff val="50000"/>
                  </a:schemeClr>
                </a:solidFill>
              </a:rPr>
              <a:t>Ativo e Passivo </a:t>
            </a:r>
          </a:p>
          <a:p>
            <a:pPr algn="just"/>
            <a:r>
              <a:rPr lang="pt-BR" sz="2800" dirty="0" smtClean="0">
                <a:solidFill>
                  <a:schemeClr val="tx1">
                    <a:lumMod val="50000"/>
                    <a:lumOff val="50000"/>
                  </a:schemeClr>
                </a:solidFill>
              </a:rPr>
              <a:t>Balanço Patrimonial</a:t>
            </a:r>
          </a:p>
          <a:p>
            <a:pPr algn="just"/>
            <a:r>
              <a:rPr lang="pt-BR" sz="2800" dirty="0" smtClean="0">
                <a:solidFill>
                  <a:schemeClr val="tx1">
                    <a:lumMod val="50000"/>
                    <a:lumOff val="50000"/>
                  </a:schemeClr>
                </a:solidFill>
              </a:rPr>
              <a:t>Demonstração Contábil</a:t>
            </a:r>
          </a:p>
          <a:p>
            <a:pPr algn="just"/>
            <a:endParaRPr lang="pt-BR" sz="2800" dirty="0" smtClean="0">
              <a:solidFill>
                <a:schemeClr val="tx1">
                  <a:lumMod val="50000"/>
                  <a:lumOff val="50000"/>
                </a:schemeClr>
              </a:solidFill>
            </a:endParaRPr>
          </a:p>
          <a:p>
            <a:pPr algn="just"/>
            <a:r>
              <a:rPr lang="pt-BR" sz="2800" dirty="0" smtClean="0">
                <a:solidFill>
                  <a:schemeClr val="tx1">
                    <a:lumMod val="50000"/>
                    <a:lumOff val="50000"/>
                  </a:schemeClr>
                </a:solidFill>
              </a:rPr>
              <a:t>Os saldo de quaisquer dessas Classes ou Grupos observância à estrutura das Demonstrações Contábeis Aplicadas ao Setor Público.</a:t>
            </a:r>
            <a:endParaRPr lang="pt-BR" sz="27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7548563" y="2303463"/>
            <a:ext cx="3724275" cy="1514475"/>
          </a:xfrm>
          <a:prstGeom prst="rect">
            <a:avLst/>
          </a:prstGeom>
          <a:noFill/>
          <a:ln w="9525">
            <a:noFill/>
            <a:miter lim="800000"/>
            <a:headEnd/>
            <a:tailEnd/>
          </a:ln>
          <a:effectLst/>
        </p:spPr>
      </p:pic>
    </p:spTree>
    <p:extLst>
      <p:ext uri="{BB962C8B-B14F-4D97-AF65-F5344CB8AC3E}">
        <p14:creationId xmlns="" xmlns:p14="http://schemas.microsoft.com/office/powerpoint/2010/main" val="582346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1200329"/>
          </a:xfrm>
          <a:prstGeom prst="rect">
            <a:avLst/>
          </a:prstGeom>
          <a:noFill/>
        </p:spPr>
        <p:txBody>
          <a:bodyPr wrap="square" rtlCol="0">
            <a:spAutoFit/>
          </a:bodyPr>
          <a:lstStyle/>
          <a:p>
            <a:pPr algn="ctr"/>
            <a:r>
              <a:rPr lang="pt-BR" sz="3600" dirty="0" smtClean="0">
                <a:solidFill>
                  <a:schemeClr val="accent6">
                    <a:lumMod val="50000"/>
                  </a:schemeClr>
                </a:solidFill>
                <a:latin typeface="Arial Black" pitchFamily="34" charset="0"/>
              </a:rPr>
              <a:t>Divergência de valores ativo / passivo do balanço patrimonial</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srcRect/>
          <a:stretch>
            <a:fillRect/>
          </a:stretch>
        </p:blipFill>
        <p:spPr bwMode="auto">
          <a:xfrm>
            <a:off x="12700" y="648800"/>
            <a:ext cx="12179300" cy="6190150"/>
          </a:xfrm>
          <a:prstGeom prst="rect">
            <a:avLst/>
          </a:prstGeom>
          <a:noFill/>
          <a:ln w="9525">
            <a:noFill/>
            <a:miter lim="800000"/>
            <a:headEnd/>
            <a:tailEnd/>
          </a:ln>
          <a:effectLst/>
        </p:spPr>
      </p:pic>
    </p:spTree>
    <p:extLst>
      <p:ext uri="{BB962C8B-B14F-4D97-AF65-F5344CB8AC3E}">
        <p14:creationId xmlns="" xmlns:p14="http://schemas.microsoft.com/office/powerpoint/2010/main" val="582346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7248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anose="020B0A04020102020204" pitchFamily="34" charset="0"/>
              </a:rPr>
              <a:t>Responsáveis por despesas não empenhadas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529230" y="2001776"/>
            <a:ext cx="11055993" cy="3539430"/>
          </a:xfrm>
          <a:prstGeom prst="rect">
            <a:avLst/>
          </a:prstGeom>
          <a:noFill/>
        </p:spPr>
        <p:txBody>
          <a:bodyPr wrap="square" rtlCol="0">
            <a:spAutoFit/>
          </a:bodyPr>
          <a:lstStyle/>
          <a:p>
            <a:pPr marL="514350" indent="-514350" algn="just">
              <a:buAutoNum type="alphaLcParenR"/>
            </a:pPr>
            <a:r>
              <a:rPr lang="pt-BR" sz="2800" dirty="0" smtClean="0">
                <a:solidFill>
                  <a:schemeClr val="tx1">
                    <a:lumMod val="50000"/>
                    <a:lumOff val="50000"/>
                  </a:schemeClr>
                </a:solidFill>
              </a:rPr>
              <a:t>Identificar o responsável</a:t>
            </a:r>
          </a:p>
          <a:p>
            <a:pPr marL="514350" indent="-514350" algn="just">
              <a:buAutoNum type="alphaLcParenR"/>
            </a:pPr>
            <a:endParaRPr lang="pt-BR" sz="2800" dirty="0" smtClean="0">
              <a:solidFill>
                <a:schemeClr val="tx1">
                  <a:lumMod val="50000"/>
                  <a:lumOff val="50000"/>
                </a:schemeClr>
              </a:solidFill>
            </a:endParaRPr>
          </a:p>
          <a:p>
            <a:pPr marL="514350" indent="-514350" algn="just">
              <a:buAutoNum type="alphaLcParenR"/>
            </a:pPr>
            <a:r>
              <a:rPr lang="pt-BR" sz="2800" dirty="0" smtClean="0">
                <a:solidFill>
                  <a:schemeClr val="tx1">
                    <a:lumMod val="50000"/>
                    <a:lumOff val="50000"/>
                  </a:schemeClr>
                </a:solidFill>
              </a:rPr>
              <a:t>Instaurar procedimento administrativo</a:t>
            </a:r>
          </a:p>
          <a:p>
            <a:pPr marL="514350" indent="-514350" algn="just">
              <a:buAutoNum type="alphaLcParenR"/>
            </a:pPr>
            <a:endParaRPr lang="pt-BR" sz="2800" dirty="0" smtClean="0">
              <a:solidFill>
                <a:schemeClr val="tx1">
                  <a:lumMod val="50000"/>
                  <a:lumOff val="50000"/>
                </a:schemeClr>
              </a:solidFill>
            </a:endParaRPr>
          </a:p>
          <a:p>
            <a:pPr marL="514350" indent="-514350" algn="just">
              <a:buAutoNum type="alphaLcParenR"/>
            </a:pPr>
            <a:r>
              <a:rPr lang="pt-BR" sz="2800" dirty="0" smtClean="0">
                <a:solidFill>
                  <a:schemeClr val="tx1">
                    <a:lumMod val="50000"/>
                    <a:lumOff val="50000"/>
                  </a:schemeClr>
                </a:solidFill>
              </a:rPr>
              <a:t>Verificar se o produto/serviço foi entregue</a:t>
            </a:r>
          </a:p>
          <a:p>
            <a:pPr marL="514350" indent="-514350" algn="just">
              <a:buAutoNum type="alphaLcParenR"/>
            </a:pPr>
            <a:endParaRPr lang="pt-BR" sz="2800" dirty="0" smtClean="0">
              <a:solidFill>
                <a:schemeClr val="tx1">
                  <a:lumMod val="50000"/>
                  <a:lumOff val="50000"/>
                </a:schemeClr>
              </a:solidFill>
            </a:endParaRPr>
          </a:p>
          <a:p>
            <a:pPr marL="514350" indent="-514350" algn="just">
              <a:buAutoNum type="alphaLcParenR"/>
            </a:pPr>
            <a:r>
              <a:rPr lang="pt-BR" sz="2800" dirty="0" smtClean="0">
                <a:solidFill>
                  <a:schemeClr val="tx1">
                    <a:lumMod val="50000"/>
                    <a:lumOff val="50000"/>
                  </a:schemeClr>
                </a:solidFill>
              </a:rPr>
              <a:t>Criar mecanismo de monitoramento para evitar tais acontecimentos </a:t>
            </a:r>
          </a:p>
          <a:p>
            <a:pPr marL="514350" indent="-514350" algn="just">
              <a:buAutoNum type="alphaLcParenR"/>
            </a:pPr>
            <a:endParaRPr lang="pt-BR" sz="2800" dirty="0" smtClean="0">
              <a:solidFill>
                <a:srgbClr val="0000FF"/>
              </a:solidFill>
            </a:endParaRPr>
          </a:p>
        </p:txBody>
      </p:sp>
    </p:spTree>
    <p:extLst>
      <p:ext uri="{BB962C8B-B14F-4D97-AF65-F5344CB8AC3E}">
        <p14:creationId xmlns="" xmlns:p14="http://schemas.microsoft.com/office/powerpoint/2010/main" val="3754535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7248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anose="020B0A04020102020204" pitchFamily="34" charset="0"/>
              </a:rPr>
              <a:t>Responsáveis por despesas não empenhadas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srcRect/>
          <a:stretch>
            <a:fillRect/>
          </a:stretch>
        </p:blipFill>
        <p:spPr bwMode="auto">
          <a:xfrm>
            <a:off x="1539875" y="1854200"/>
            <a:ext cx="4362450" cy="45529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178550" y="1944688"/>
            <a:ext cx="4229100" cy="2943225"/>
          </a:xfrm>
          <a:prstGeom prst="rect">
            <a:avLst/>
          </a:prstGeom>
          <a:noFill/>
          <a:ln w="9525">
            <a:noFill/>
            <a:miter lim="800000"/>
            <a:headEnd/>
            <a:tailEnd/>
          </a:ln>
          <a:effectLst/>
        </p:spPr>
      </p:pic>
      <p:cxnSp>
        <p:nvCxnSpPr>
          <p:cNvPr id="11" name="Conector reto 10"/>
          <p:cNvCxnSpPr/>
          <p:nvPr/>
        </p:nvCxnSpPr>
        <p:spPr>
          <a:xfrm flipV="1">
            <a:off x="6718300" y="2463800"/>
            <a:ext cx="1536700" cy="25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2654300" y="3429000"/>
            <a:ext cx="11811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2565400" y="3606800"/>
            <a:ext cx="18923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870700" y="2641600"/>
            <a:ext cx="19939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375453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4" y="699490"/>
            <a:ext cx="11779955"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anose="020B0A04020102020204" pitchFamily="34" charset="0"/>
              </a:rPr>
              <a:t>Responsáveis por despesas não empenhadas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srcRect/>
          <a:stretch>
            <a:fillRect/>
          </a:stretch>
        </p:blipFill>
        <p:spPr bwMode="auto">
          <a:xfrm>
            <a:off x="1905000" y="1215602"/>
            <a:ext cx="8120063" cy="5485235"/>
          </a:xfrm>
          <a:prstGeom prst="rect">
            <a:avLst/>
          </a:prstGeom>
          <a:noFill/>
          <a:ln w="9525">
            <a:noFill/>
            <a:miter lim="800000"/>
            <a:headEnd/>
            <a:tailEnd/>
          </a:ln>
          <a:effectLst/>
        </p:spPr>
      </p:pic>
      <p:sp>
        <p:nvSpPr>
          <p:cNvPr id="6" name="Retângulo 5"/>
          <p:cNvSpPr/>
          <p:nvPr/>
        </p:nvSpPr>
        <p:spPr>
          <a:xfrm>
            <a:off x="5003800" y="6045200"/>
            <a:ext cx="9779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3754535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1200329"/>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itchFamily="34" charset="0"/>
              </a:rPr>
              <a:t>Déficit das obrigações financeiras frente às disponibilidades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539430"/>
          </a:xfrm>
          <a:prstGeom prst="rect">
            <a:avLst/>
          </a:prstGeom>
          <a:noFill/>
        </p:spPr>
        <p:txBody>
          <a:bodyPr wrap="square" rtlCol="0">
            <a:spAutoFit/>
          </a:bodyPr>
          <a:lstStyle/>
          <a:p>
            <a:pPr marL="514350" indent="-514350" algn="just">
              <a:buAutoNum type="alphaLcParenR"/>
            </a:pPr>
            <a:endParaRPr lang="pt-BR" sz="2800" dirty="0" smtClean="0">
              <a:solidFill>
                <a:srgbClr val="0000FF"/>
              </a:solidFill>
            </a:endParaRPr>
          </a:p>
          <a:p>
            <a:pPr marL="514350" indent="-514350" algn="just">
              <a:buAutoNum type="alphaLcParenR"/>
            </a:pPr>
            <a:r>
              <a:rPr lang="pt-BR" sz="2800" dirty="0" smtClean="0">
                <a:solidFill>
                  <a:schemeClr val="tx1">
                    <a:lumMod val="50000"/>
                    <a:lumOff val="50000"/>
                  </a:schemeClr>
                </a:solidFill>
              </a:rPr>
              <a:t>Obrigações de passivo circulante vencidas</a:t>
            </a:r>
          </a:p>
          <a:p>
            <a:pPr marL="514350" indent="-514350" algn="just">
              <a:buAutoNum type="alphaLcParenR"/>
            </a:pPr>
            <a:endParaRPr lang="pt-BR" sz="2800" dirty="0" smtClean="0">
              <a:solidFill>
                <a:schemeClr val="tx1">
                  <a:lumMod val="50000"/>
                  <a:lumOff val="50000"/>
                </a:schemeClr>
              </a:solidFill>
            </a:endParaRPr>
          </a:p>
          <a:p>
            <a:pPr marL="514350" indent="-514350" algn="just">
              <a:buAutoNum type="alphaLcParenR"/>
            </a:pPr>
            <a:r>
              <a:rPr lang="pt-BR" sz="2800" dirty="0" smtClean="0">
                <a:solidFill>
                  <a:schemeClr val="tx1">
                    <a:lumMod val="50000"/>
                    <a:lumOff val="50000"/>
                  </a:schemeClr>
                </a:solidFill>
              </a:rPr>
              <a:t>Passivo a descoberto</a:t>
            </a:r>
          </a:p>
          <a:p>
            <a:pPr marL="514350" indent="-514350" algn="just">
              <a:buAutoNum type="alphaLcParenR"/>
            </a:pPr>
            <a:endParaRPr lang="pt-BR" sz="2800" dirty="0" smtClean="0">
              <a:solidFill>
                <a:schemeClr val="tx1">
                  <a:lumMod val="50000"/>
                  <a:lumOff val="50000"/>
                </a:schemeClr>
              </a:solidFill>
            </a:endParaRPr>
          </a:p>
          <a:p>
            <a:pPr marL="514350" indent="-514350" algn="just">
              <a:buAutoNum type="alphaLcParenR"/>
            </a:pPr>
            <a:r>
              <a:rPr lang="pt-BR" sz="2800" dirty="0" smtClean="0">
                <a:solidFill>
                  <a:schemeClr val="tx1">
                    <a:lumMod val="50000"/>
                    <a:lumOff val="50000"/>
                  </a:schemeClr>
                </a:solidFill>
              </a:rPr>
              <a:t>Patrimônio líquido negativo</a:t>
            </a:r>
          </a:p>
          <a:p>
            <a:pPr marL="514350" indent="-514350" algn="just">
              <a:buAutoNum type="alphaLcParenR"/>
            </a:pPr>
            <a:endParaRPr lang="pt-BR" sz="2800" dirty="0" smtClean="0">
              <a:solidFill>
                <a:srgbClr val="0000FF"/>
              </a:solidFill>
            </a:endParaRPr>
          </a:p>
          <a:p>
            <a:pPr marL="514350" indent="-514350" algn="just">
              <a:buAutoNum type="alphaLcParenR"/>
            </a:pPr>
            <a:endParaRPr lang="pt-BR" sz="2800" dirty="0" smtClean="0"/>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0" y="2806728"/>
            <a:ext cx="12192000" cy="1969770"/>
          </a:xfrm>
          <a:prstGeom prst="rect">
            <a:avLst/>
          </a:prstGeom>
          <a:solidFill>
            <a:srgbClr val="FF6C00"/>
          </a:solidFill>
        </p:spPr>
        <p:txBody>
          <a:bodyPr wrap="square" rtlCol="0">
            <a:spAutoFit/>
          </a:bodyPr>
          <a:lstStyle/>
          <a:p>
            <a:pPr algn="ctr"/>
            <a:endParaRPr lang="pt-BR" sz="2500" dirty="0" smtClean="0">
              <a:latin typeface="Arial Black" panose="020B0A04020102020204" pitchFamily="34" charset="0"/>
            </a:endParaRPr>
          </a:p>
          <a:p>
            <a:r>
              <a:rPr lang="pt-BR" sz="3600" b="1" dirty="0" smtClean="0">
                <a:latin typeface="Arial Black" panose="020B0A04020102020204" pitchFamily="34" charset="0"/>
                <a:cs typeface="Arial" panose="020B0604020202020204" pitchFamily="34" charset="0"/>
              </a:rPr>
              <a:t>	</a:t>
            </a:r>
            <a:r>
              <a:rPr lang="pt-BR" sz="3600" b="1" dirty="0" smtClean="0">
                <a:solidFill>
                  <a:schemeClr val="bg1"/>
                </a:solidFill>
                <a:latin typeface="Arial Black" panose="020B0A04020102020204" pitchFamily="34" charset="0"/>
                <a:cs typeface="Arial" panose="020B0604020202020204" pitchFamily="34" charset="0"/>
              </a:rPr>
              <a:t>1 </a:t>
            </a:r>
            <a:r>
              <a:rPr lang="pt-BR" sz="3600" b="1" dirty="0">
                <a:solidFill>
                  <a:schemeClr val="bg1"/>
                </a:solidFill>
                <a:latin typeface="Arial Black" pitchFamily="34" charset="0"/>
                <a:cs typeface="Arial" panose="020B0604020202020204" pitchFamily="34" charset="0"/>
              </a:rPr>
              <a:t>– </a:t>
            </a:r>
            <a:r>
              <a:rPr lang="pt-BR" sz="3600" dirty="0" smtClean="0">
                <a:solidFill>
                  <a:schemeClr val="bg1"/>
                </a:solidFill>
                <a:latin typeface="Arial Black" pitchFamily="34" charset="0"/>
              </a:rPr>
              <a:t>A OBRIGATORIEDADE DA PRESTAÇÃO DE CONTAS:</a:t>
            </a:r>
            <a:r>
              <a:rPr lang="pt-BR" sz="3600" b="1" dirty="0" smtClean="0">
                <a:solidFill>
                  <a:schemeClr val="bg1"/>
                </a:solidFill>
                <a:latin typeface="Arial Black" pitchFamily="34" charset="0"/>
                <a:cs typeface="Arial" panose="020B0604020202020204" pitchFamily="34" charset="0"/>
              </a:rPr>
              <a:t>	</a:t>
            </a:r>
            <a:r>
              <a:rPr lang="pt-BR" sz="3600" b="1" dirty="0">
                <a:solidFill>
                  <a:srgbClr val="0000FF"/>
                </a:solidFill>
                <a:latin typeface="Arial Black" pitchFamily="34" charset="0"/>
                <a:cs typeface="Arial" panose="020B0604020202020204" pitchFamily="34" charset="0"/>
              </a:rPr>
              <a:t>	</a:t>
            </a:r>
          </a:p>
          <a:p>
            <a:pPr algn="ctr"/>
            <a:endParaRPr lang="pt-BR" sz="2500" dirty="0">
              <a:latin typeface="Arial Black" pitchFamily="34" charset="0"/>
            </a:endParaRPr>
          </a:p>
        </p:txBody>
      </p:sp>
    </p:spTree>
    <p:extLst>
      <p:ext uri="{BB962C8B-B14F-4D97-AF65-F5344CB8AC3E}">
        <p14:creationId xmlns="" xmlns:p14="http://schemas.microsoft.com/office/powerpoint/2010/main" val="90222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1200329"/>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itchFamily="34" charset="0"/>
              </a:rPr>
              <a:t>Déficit das obrigações financeiras frente às disponibilidades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954107"/>
          </a:xfrm>
          <a:prstGeom prst="rect">
            <a:avLst/>
          </a:prstGeom>
          <a:noFill/>
        </p:spPr>
        <p:txBody>
          <a:bodyPr wrap="square" rtlCol="0">
            <a:spAutoFit/>
          </a:bodyPr>
          <a:lstStyle/>
          <a:p>
            <a:pPr marL="514350" indent="-514350" algn="just"/>
            <a:endParaRPr lang="pt-BR" sz="2800" dirty="0" smtClean="0">
              <a:solidFill>
                <a:srgbClr val="0000FF"/>
              </a:solidFill>
            </a:endParaRPr>
          </a:p>
          <a:p>
            <a:pPr marL="514350" indent="-514350" algn="just">
              <a:buAutoNum type="alphaLcParenR"/>
            </a:pPr>
            <a:endParaRPr lang="pt-BR" sz="2800" dirty="0" smtClean="0">
              <a:solidFill>
                <a:srgbClr val="0000FF"/>
              </a:solidFill>
            </a:endParaRPr>
          </a:p>
        </p:txBody>
      </p:sp>
      <p:pic>
        <p:nvPicPr>
          <p:cNvPr id="5122" name="Picture 2"/>
          <p:cNvPicPr>
            <a:picLocks noChangeAspect="1" noChangeArrowheads="1"/>
          </p:cNvPicPr>
          <p:nvPr/>
        </p:nvPicPr>
        <p:blipFill>
          <a:blip r:embed="rId3"/>
          <a:srcRect/>
          <a:stretch>
            <a:fillRect/>
          </a:stretch>
        </p:blipFill>
        <p:spPr bwMode="auto">
          <a:xfrm>
            <a:off x="1158874" y="1968500"/>
            <a:ext cx="7781925" cy="4889500"/>
          </a:xfrm>
          <a:prstGeom prst="rect">
            <a:avLst/>
          </a:prstGeom>
          <a:noFill/>
          <a:ln w="9525">
            <a:noFill/>
            <a:miter lim="800000"/>
            <a:headEnd/>
            <a:tailEnd/>
          </a:ln>
          <a:effectLst/>
        </p:spPr>
      </p:pic>
      <p:sp>
        <p:nvSpPr>
          <p:cNvPr id="7" name="Retângulo 6"/>
          <p:cNvSpPr/>
          <p:nvPr/>
        </p:nvSpPr>
        <p:spPr>
          <a:xfrm>
            <a:off x="6718300" y="2209800"/>
            <a:ext cx="11811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267200" y="4457700"/>
            <a:ext cx="11811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1.e.5) </a:t>
            </a:r>
            <a:r>
              <a:rPr lang="pt-BR" sz="3600" dirty="0" smtClean="0">
                <a:solidFill>
                  <a:schemeClr val="tx1">
                    <a:lumMod val="65000"/>
                    <a:lumOff val="35000"/>
                  </a:schemeClr>
                </a:solidFill>
                <a:latin typeface="Arial Black" pitchFamily="34" charset="0"/>
              </a:rPr>
              <a:t>Falhas na publicação de informações orçamentárias e financeiras</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783230" y="3254925"/>
            <a:ext cx="11165006" cy="954107"/>
          </a:xfrm>
          <a:prstGeom prst="rect">
            <a:avLst/>
          </a:prstGeom>
          <a:noFill/>
        </p:spPr>
        <p:txBody>
          <a:bodyPr wrap="square" rtlCol="0">
            <a:spAutoFit/>
          </a:bodyPr>
          <a:lstStyle/>
          <a:p>
            <a:pPr marL="514350" indent="-514350" algn="just">
              <a:buAutoNum type="alphaLcParenR"/>
            </a:pPr>
            <a:r>
              <a:rPr lang="pt-BR" sz="2800" b="1" dirty="0" smtClean="0">
                <a:solidFill>
                  <a:schemeClr val="tx1">
                    <a:lumMod val="65000"/>
                    <a:lumOff val="35000"/>
                  </a:schemeClr>
                </a:solidFill>
              </a:rPr>
              <a:t>LIMPE</a:t>
            </a:r>
          </a:p>
          <a:p>
            <a:pPr marL="514350" indent="-514350" algn="just"/>
            <a:endParaRPr lang="pt-BR" sz="2800" dirty="0" smtClean="0">
              <a:solidFill>
                <a:srgbClr val="0000FF"/>
              </a:solidFill>
            </a:endParaRPr>
          </a:p>
        </p:txBody>
      </p:sp>
      <p:sp>
        <p:nvSpPr>
          <p:cNvPr id="6" name="CaixaDeTexto 5"/>
          <p:cNvSpPr txBox="1"/>
          <p:nvPr/>
        </p:nvSpPr>
        <p:spPr>
          <a:xfrm>
            <a:off x="158045" y="22742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panose="020B0604020202020204" pitchFamily="34" charset="0"/>
                <a:cs typeface="Arial" panose="020B0604020202020204" pitchFamily="34" charset="0"/>
              </a:rPr>
              <a:t>Publicações e Republicações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srcRect/>
          <a:stretch>
            <a:fillRect/>
          </a:stretch>
        </p:blipFill>
        <p:spPr bwMode="auto">
          <a:xfrm>
            <a:off x="2533650" y="3863975"/>
            <a:ext cx="6515100" cy="1771650"/>
          </a:xfrm>
          <a:prstGeom prst="rect">
            <a:avLst/>
          </a:prstGeom>
          <a:noFill/>
          <a:ln w="9525">
            <a:noFill/>
            <a:miter lim="800000"/>
            <a:headEnd/>
            <a:tailEnd/>
          </a:ln>
          <a:effectLst/>
        </p:spPr>
      </p:pic>
    </p:spTree>
    <p:extLst>
      <p:ext uri="{BB962C8B-B14F-4D97-AF65-F5344CB8AC3E}">
        <p14:creationId xmlns="" xmlns:p14="http://schemas.microsoft.com/office/powerpoint/2010/main" val="3625597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83445" y="5851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2.e) </a:t>
            </a:r>
            <a:r>
              <a:rPr lang="pt-BR" sz="3600" dirty="0" smtClean="0">
                <a:solidFill>
                  <a:schemeClr val="tx1">
                    <a:lumMod val="65000"/>
                    <a:lumOff val="35000"/>
                  </a:schemeClr>
                </a:solidFill>
                <a:latin typeface="Arial Black" pitchFamily="34" charset="0"/>
              </a:rPr>
              <a:t>Falhas na publicação de informações orçamentárias e financeiras</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681630" y="2251625"/>
            <a:ext cx="11165006" cy="500137"/>
          </a:xfrm>
          <a:prstGeom prst="rect">
            <a:avLst/>
          </a:prstGeom>
          <a:noFill/>
        </p:spPr>
        <p:txBody>
          <a:bodyPr wrap="square" rtlCol="0">
            <a:spAutoFit/>
          </a:bodyPr>
          <a:lstStyle/>
          <a:p>
            <a:pPr marL="514350" indent="-514350" algn="just"/>
            <a:endParaRPr lang="pt-BR" sz="2650" dirty="0">
              <a:solidFill>
                <a:srgbClr val="0000FF"/>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srcRect/>
          <a:stretch>
            <a:fillRect/>
          </a:stretch>
        </p:blipFill>
        <p:spPr bwMode="auto">
          <a:xfrm>
            <a:off x="0" y="1782762"/>
            <a:ext cx="12192000" cy="5075238"/>
          </a:xfrm>
          <a:prstGeom prst="rect">
            <a:avLst/>
          </a:prstGeom>
          <a:noFill/>
          <a:ln w="9525">
            <a:noFill/>
            <a:miter lim="800000"/>
            <a:headEnd/>
            <a:tailEnd/>
          </a:ln>
          <a:effectLst/>
        </p:spPr>
      </p:pic>
      <p:sp>
        <p:nvSpPr>
          <p:cNvPr id="7" name="Retângulo 6"/>
          <p:cNvSpPr/>
          <p:nvPr/>
        </p:nvSpPr>
        <p:spPr>
          <a:xfrm>
            <a:off x="723900" y="4305300"/>
            <a:ext cx="889000"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8089900" y="4902200"/>
            <a:ext cx="889000"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52400" y="5080000"/>
            <a:ext cx="889000"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11696700" y="4927600"/>
            <a:ext cx="419100" cy="88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3625597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83445" y="5851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1.e.5) </a:t>
            </a:r>
            <a:r>
              <a:rPr lang="pt-BR" sz="3600" dirty="0" smtClean="0">
                <a:solidFill>
                  <a:schemeClr val="tx1">
                    <a:lumMod val="65000"/>
                    <a:lumOff val="35000"/>
                  </a:schemeClr>
                </a:solidFill>
                <a:latin typeface="Arial Black" pitchFamily="34" charset="0"/>
              </a:rPr>
              <a:t>Falhas na publicação de informações orçamentárias e financeiras</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852003" y="1913446"/>
            <a:ext cx="10855985" cy="4431983"/>
          </a:xfrm>
          <a:prstGeom prst="rect">
            <a:avLst/>
          </a:prstGeom>
          <a:noFill/>
        </p:spPr>
        <p:txBody>
          <a:bodyPr wrap="square" rtlCol="0">
            <a:spAutoFit/>
          </a:bodyPr>
          <a:lstStyle/>
          <a:p>
            <a:r>
              <a:rPr lang="pt-BR" sz="2200" dirty="0" smtClean="0">
                <a:solidFill>
                  <a:schemeClr val="tx1">
                    <a:lumMod val="50000"/>
                    <a:lumOff val="50000"/>
                  </a:schemeClr>
                </a:solidFill>
              </a:rPr>
              <a:t>A desaprovação se deu por </a:t>
            </a:r>
            <a:r>
              <a:rPr lang="pt-BR" sz="2200" b="1" dirty="0" smtClean="0">
                <a:solidFill>
                  <a:schemeClr val="tx1">
                    <a:lumMod val="65000"/>
                    <a:lumOff val="35000"/>
                  </a:schemeClr>
                </a:solidFill>
              </a:rPr>
              <a:t>divergência de saldos do Balanço Patrimonial</a:t>
            </a:r>
            <a:r>
              <a:rPr lang="pt-BR" sz="2200" dirty="0" smtClean="0">
                <a:solidFill>
                  <a:schemeClr val="tx1">
                    <a:lumMod val="65000"/>
                    <a:lumOff val="35000"/>
                  </a:schemeClr>
                </a:solidFill>
              </a:rPr>
              <a:t> </a:t>
            </a:r>
            <a:r>
              <a:rPr lang="pt-BR" sz="2200" dirty="0" smtClean="0">
                <a:solidFill>
                  <a:schemeClr val="tx1">
                    <a:lumMod val="50000"/>
                    <a:lumOff val="50000"/>
                  </a:schemeClr>
                </a:solidFill>
              </a:rPr>
              <a:t>emitido pela contabilidade do município e os dados enviados ao Sistema de Informações Municipais - Acompanhamento Mensal (SIM-AM).</a:t>
            </a:r>
          </a:p>
          <a:p>
            <a:endParaRPr lang="pt-BR" sz="2200" dirty="0" smtClean="0">
              <a:solidFill>
                <a:schemeClr val="tx1">
                  <a:lumMod val="50000"/>
                  <a:lumOff val="50000"/>
                </a:schemeClr>
              </a:solidFill>
            </a:endParaRPr>
          </a:p>
          <a:p>
            <a:r>
              <a:rPr lang="pt-BR" sz="2200" dirty="0" smtClean="0">
                <a:solidFill>
                  <a:schemeClr val="tx1">
                    <a:lumMod val="50000"/>
                    <a:lumOff val="50000"/>
                  </a:schemeClr>
                </a:solidFill>
              </a:rPr>
              <a:t>Além disso, foram ressalvadas </a:t>
            </a:r>
            <a:r>
              <a:rPr lang="pt-BR" sz="2200" b="1" dirty="0" smtClean="0">
                <a:solidFill>
                  <a:schemeClr val="tx1">
                    <a:lumMod val="50000"/>
                    <a:lumOff val="50000"/>
                  </a:schemeClr>
                </a:solidFill>
              </a:rPr>
              <a:t>quatro impropriedades</a:t>
            </a:r>
            <a:r>
              <a:rPr lang="pt-BR" sz="2200" dirty="0" smtClean="0">
                <a:solidFill>
                  <a:schemeClr val="tx1">
                    <a:lumMod val="50000"/>
                    <a:lumOff val="50000"/>
                  </a:schemeClr>
                </a:solidFill>
              </a:rPr>
              <a:t>. São elas: </a:t>
            </a:r>
          </a:p>
          <a:p>
            <a:r>
              <a:rPr lang="pt-BR" sz="2200" dirty="0" smtClean="0">
                <a:solidFill>
                  <a:schemeClr val="tx1">
                    <a:lumMod val="50000"/>
                    <a:lumOff val="50000"/>
                  </a:schemeClr>
                </a:solidFill>
              </a:rPr>
              <a:t>1) A ausência de comprovação da publicação do Relatório Resumido da Execução Orçamentária (RREO) do segundo bimestre; </a:t>
            </a:r>
          </a:p>
          <a:p>
            <a:r>
              <a:rPr lang="pt-BR" sz="2200" dirty="0" smtClean="0">
                <a:solidFill>
                  <a:schemeClr val="tx1">
                    <a:lumMod val="50000"/>
                    <a:lumOff val="50000"/>
                  </a:schemeClr>
                </a:solidFill>
              </a:rPr>
              <a:t>2) O atraso na publicação do RREO do primeiro bimestre; </a:t>
            </a:r>
          </a:p>
          <a:p>
            <a:r>
              <a:rPr lang="pt-BR" sz="2200" dirty="0" smtClean="0">
                <a:solidFill>
                  <a:schemeClr val="tx1">
                    <a:lumMod val="50000"/>
                    <a:lumOff val="50000"/>
                  </a:schemeClr>
                </a:solidFill>
              </a:rPr>
              <a:t>3) O atraso na publicação do Relatório de Gestão Fiscal (RGF) do primeiro quadrimestre daquele ano; e </a:t>
            </a:r>
          </a:p>
          <a:p>
            <a:r>
              <a:rPr lang="pt-BR" sz="2200" dirty="0" smtClean="0">
                <a:solidFill>
                  <a:schemeClr val="tx1">
                    <a:lumMod val="50000"/>
                    <a:lumOff val="50000"/>
                  </a:schemeClr>
                </a:solidFill>
              </a:rPr>
              <a:t>4) Atrasos no encaminhamento dos dados do SIM-AM, por nove vezes acima do limite de 30 dias tolerados pelo Tribunal.</a:t>
            </a:r>
          </a:p>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681630" y="2251625"/>
            <a:ext cx="11165006" cy="500137"/>
          </a:xfrm>
          <a:prstGeom prst="rect">
            <a:avLst/>
          </a:prstGeom>
          <a:noFill/>
        </p:spPr>
        <p:txBody>
          <a:bodyPr wrap="square" rtlCol="0">
            <a:spAutoFit/>
          </a:bodyPr>
          <a:lstStyle/>
          <a:p>
            <a:pPr marL="514350" indent="-514350" algn="just"/>
            <a:endParaRPr lang="pt-BR" sz="265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25597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761999" y="1055090"/>
            <a:ext cx="10797823" cy="646331"/>
          </a:xfrm>
          <a:prstGeom prst="rect">
            <a:avLst/>
          </a:prstGeom>
          <a:noFill/>
        </p:spPr>
        <p:txBody>
          <a:bodyPr wrap="square" rtlCol="0">
            <a:spAutoFit/>
          </a:bodyPr>
          <a:lstStyle/>
          <a:p>
            <a:r>
              <a:rPr lang="pt-BR" sz="3600" b="1" dirty="0" smtClean="0">
                <a:solidFill>
                  <a:schemeClr val="tx1">
                    <a:lumMod val="65000"/>
                    <a:lumOff val="35000"/>
                  </a:schemeClr>
                </a:solidFill>
                <a:latin typeface="Arial Black" pitchFamily="34" charset="0"/>
              </a:rPr>
              <a:t>1.e.6) Despesas sem empenho prévio</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a:blip r:embed="rId3"/>
          <a:srcRect/>
          <a:stretch>
            <a:fillRect/>
          </a:stretch>
        </p:blipFill>
        <p:spPr bwMode="auto">
          <a:xfrm>
            <a:off x="1657349" y="4198938"/>
            <a:ext cx="7559581" cy="116046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609724" y="1719263"/>
            <a:ext cx="7948425" cy="2586037"/>
          </a:xfrm>
          <a:prstGeom prst="rect">
            <a:avLst/>
          </a:prstGeom>
          <a:noFill/>
          <a:ln w="9525">
            <a:noFill/>
            <a:miter lim="800000"/>
            <a:headEnd/>
            <a:tailEnd/>
          </a:ln>
          <a:effectLst/>
        </p:spPr>
      </p:pic>
      <p:sp>
        <p:nvSpPr>
          <p:cNvPr id="5" name="Retângulo 4"/>
          <p:cNvSpPr/>
          <p:nvPr/>
        </p:nvSpPr>
        <p:spPr>
          <a:xfrm>
            <a:off x="4064000" y="3746500"/>
            <a:ext cx="44069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1313536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1.e.6) Despesas sem empenho prévio</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4154984"/>
          </a:xfrm>
          <a:prstGeom prst="rect">
            <a:avLst/>
          </a:prstGeom>
          <a:noFill/>
        </p:spPr>
        <p:txBody>
          <a:bodyPr wrap="square" rtlCol="0">
            <a:spAutoFit/>
          </a:bodyPr>
          <a:lstStyle/>
          <a:p>
            <a:r>
              <a:rPr lang="pt-BR" sz="2400" dirty="0" smtClean="0">
                <a:solidFill>
                  <a:schemeClr val="tx1">
                    <a:lumMod val="50000"/>
                    <a:lumOff val="50000"/>
                  </a:schemeClr>
                </a:solidFill>
              </a:rPr>
              <a:t>TJ-SP - Apelação Cível: AC XXXXX20168260609 SP XXXXX-12.2016.8.26.0609</a:t>
            </a:r>
          </a:p>
          <a:p>
            <a:r>
              <a:rPr lang="pt-BR" sz="2400" dirty="0" smtClean="0">
                <a:solidFill>
                  <a:schemeClr val="tx1">
                    <a:lumMod val="50000"/>
                    <a:lumOff val="50000"/>
                  </a:schemeClr>
                </a:solidFill>
              </a:rPr>
              <a:t>Jurisprudência • Acórdão • </a:t>
            </a:r>
          </a:p>
          <a:p>
            <a:endParaRPr lang="pt-BR" sz="2400" dirty="0" smtClean="0">
              <a:solidFill>
                <a:schemeClr val="tx1">
                  <a:lumMod val="50000"/>
                  <a:lumOff val="50000"/>
                </a:schemeClr>
              </a:solidFill>
            </a:endParaRPr>
          </a:p>
          <a:p>
            <a:r>
              <a:rPr lang="pt-BR" sz="2400" dirty="0" smtClean="0">
                <a:solidFill>
                  <a:schemeClr val="tx1">
                    <a:lumMod val="50000"/>
                    <a:lumOff val="50000"/>
                  </a:schemeClr>
                </a:solidFill>
              </a:rPr>
              <a:t>Apelação Cível - Ação de Responsabilização por Ato de Improbidade Administrativa – Realização de </a:t>
            </a:r>
            <a:r>
              <a:rPr lang="pt-BR" sz="2400" b="1" dirty="0" smtClean="0">
                <a:solidFill>
                  <a:schemeClr val="tx1">
                    <a:lumMod val="50000"/>
                    <a:lumOff val="50000"/>
                  </a:schemeClr>
                </a:solidFill>
              </a:rPr>
              <a:t>despesas</a:t>
            </a:r>
            <a:r>
              <a:rPr lang="pt-BR" sz="2400" dirty="0" smtClean="0">
                <a:solidFill>
                  <a:schemeClr val="tx1">
                    <a:lumMod val="50000"/>
                    <a:lumOff val="50000"/>
                  </a:schemeClr>
                </a:solidFill>
              </a:rPr>
              <a:t> sem </a:t>
            </a:r>
            <a:r>
              <a:rPr lang="pt-BR" sz="2400" b="1" dirty="0" smtClean="0">
                <a:solidFill>
                  <a:schemeClr val="tx1">
                    <a:lumMod val="50000"/>
                    <a:lumOff val="50000"/>
                  </a:schemeClr>
                </a:solidFill>
              </a:rPr>
              <a:t>prévio</a:t>
            </a:r>
            <a:r>
              <a:rPr lang="pt-BR" sz="2400" dirty="0" smtClean="0">
                <a:solidFill>
                  <a:schemeClr val="tx1">
                    <a:lumMod val="50000"/>
                    <a:lumOff val="50000"/>
                  </a:schemeClr>
                </a:solidFill>
              </a:rPr>
              <a:t> </a:t>
            </a:r>
            <a:r>
              <a:rPr lang="pt-BR" sz="2400" b="1" dirty="0" smtClean="0">
                <a:solidFill>
                  <a:schemeClr val="tx1">
                    <a:lumMod val="50000"/>
                    <a:lumOff val="50000"/>
                  </a:schemeClr>
                </a:solidFill>
              </a:rPr>
              <a:t>empenho</a:t>
            </a:r>
            <a:r>
              <a:rPr lang="pt-BR" sz="2400" dirty="0" smtClean="0">
                <a:solidFill>
                  <a:schemeClr val="tx1">
                    <a:lumMod val="50000"/>
                    <a:lumOff val="50000"/>
                  </a:schemeClr>
                </a:solidFill>
              </a:rPr>
              <a:t> – </a:t>
            </a:r>
            <a:r>
              <a:rPr lang="pt-BR" sz="2400" b="1" dirty="0" smtClean="0">
                <a:solidFill>
                  <a:schemeClr val="tx1">
                    <a:lumMod val="50000"/>
                    <a:lumOff val="50000"/>
                  </a:schemeClr>
                </a:solidFill>
              </a:rPr>
              <a:t>Violação ao art. 60 da Lei nº 4.320 /64 </a:t>
            </a:r>
            <a:r>
              <a:rPr lang="pt-BR" sz="2400" dirty="0" smtClean="0">
                <a:solidFill>
                  <a:schemeClr val="tx1">
                    <a:lumMod val="50000"/>
                    <a:lumOff val="50000"/>
                  </a:schemeClr>
                </a:solidFill>
              </a:rPr>
              <a:t>– Elemento subjetivo demonstrado – Condenação do réu ao pagamento de multa pela apresentação de embargos declaratórios protelatórios – Manutenção da condenação – Caracterização – Redução do valor da multa - Sentença de procedência mantida – Recurso parcialmente provido.</a:t>
            </a:r>
          </a:p>
          <a:p>
            <a:endParaRPr lang="pt-BR" sz="2400" dirty="0" smtClean="0"/>
          </a:p>
          <a:p>
            <a:r>
              <a:rPr lang="pt-BR" sz="2400" dirty="0" smtClean="0">
                <a:hlinkClick r:id="rId3"/>
              </a:rPr>
              <a:t>https://www.jusbrasil.com.br/busca?q=despesa+sem+pr%C3%A9vio+empenho</a:t>
            </a:r>
            <a:r>
              <a:rPr lang="pt-BR" sz="2400" dirty="0" smtClean="0"/>
              <a:t> </a:t>
            </a:r>
            <a:endParaRPr lang="pt-BR" sz="2400" dirty="0"/>
          </a:p>
        </p:txBody>
      </p:sp>
    </p:spTree>
    <p:extLst>
      <p:ext uri="{BB962C8B-B14F-4D97-AF65-F5344CB8AC3E}">
        <p14:creationId xmlns="" xmlns:p14="http://schemas.microsoft.com/office/powerpoint/2010/main" val="1313536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4" y="699490"/>
            <a:ext cx="11779955"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anose="020B0A04020102020204" pitchFamily="34" charset="0"/>
              </a:rPr>
              <a:t>Responsáveis por despesas não empenhadas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srcRect/>
          <a:stretch>
            <a:fillRect/>
          </a:stretch>
        </p:blipFill>
        <p:spPr bwMode="auto">
          <a:xfrm>
            <a:off x="1905000" y="1355302"/>
            <a:ext cx="8120063" cy="5485235"/>
          </a:xfrm>
          <a:prstGeom prst="rect">
            <a:avLst/>
          </a:prstGeom>
          <a:noFill/>
          <a:ln w="9525">
            <a:noFill/>
            <a:miter lim="800000"/>
            <a:headEnd/>
            <a:tailEnd/>
          </a:ln>
          <a:effectLst/>
        </p:spPr>
      </p:pic>
    </p:spTree>
    <p:extLst>
      <p:ext uri="{BB962C8B-B14F-4D97-AF65-F5344CB8AC3E}">
        <p14:creationId xmlns="" xmlns:p14="http://schemas.microsoft.com/office/powerpoint/2010/main" val="3754535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137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2.e.7) Falta de encaminhamento de atos ao TCE</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01272"/>
            <a:ext cx="11055993" cy="4555093"/>
          </a:xfrm>
          <a:prstGeom prst="rect">
            <a:avLst/>
          </a:prstGeom>
          <a:noFill/>
        </p:spPr>
        <p:txBody>
          <a:bodyPr wrap="square" rtlCol="0">
            <a:spAutoFit/>
          </a:bodyPr>
          <a:lstStyle/>
          <a:p>
            <a:pPr algn="just">
              <a:buFont typeface="Arial" pitchFamily="34" charset="0"/>
              <a:buChar char="•"/>
            </a:pPr>
            <a:r>
              <a:rPr lang="pt-BR" sz="2600" dirty="0" smtClean="0">
                <a:solidFill>
                  <a:schemeClr val="tx1">
                    <a:lumMod val="50000"/>
                    <a:lumOff val="50000"/>
                  </a:schemeClr>
                </a:solidFill>
                <a:latin typeface="Arial" pitchFamily="34" charset="0"/>
                <a:cs typeface="Arial" pitchFamily="34" charset="0"/>
              </a:rPr>
              <a:t> É necessário o envio de todos os atos ao TCE-PR</a:t>
            </a:r>
          </a:p>
          <a:p>
            <a:pPr algn="just">
              <a:buFont typeface="Arial" pitchFamily="34" charset="0"/>
              <a:buChar char="•"/>
            </a:pPr>
            <a:r>
              <a:rPr lang="pt-BR" sz="2600" dirty="0" smtClean="0">
                <a:solidFill>
                  <a:schemeClr val="tx1">
                    <a:lumMod val="50000"/>
                    <a:lumOff val="50000"/>
                  </a:schemeClr>
                </a:solidFill>
                <a:latin typeface="Arial" pitchFamily="34" charset="0"/>
                <a:cs typeface="Arial" pitchFamily="34" charset="0"/>
              </a:rPr>
              <a:t>Manter sempre atualizados os seguintes sistemas</a:t>
            </a:r>
          </a:p>
          <a:p>
            <a:pPr algn="just">
              <a:buFont typeface="Arial" pitchFamily="34" charset="0"/>
              <a:buChar char="•"/>
            </a:pPr>
            <a:endParaRPr lang="pt-BR" sz="2000" dirty="0" smtClean="0">
              <a:solidFill>
                <a:srgbClr val="0000FF"/>
              </a:solidFill>
              <a:latin typeface="Arial" pitchFamily="34" charset="0"/>
              <a:cs typeface="Arial" pitchFamily="34" charset="0"/>
            </a:endParaRPr>
          </a:p>
          <a:p>
            <a:pPr marL="0" lvl="1" algn="just">
              <a:buFont typeface="Arial" pitchFamily="34" charset="0"/>
              <a:buChar char="•"/>
            </a:pPr>
            <a:r>
              <a:rPr lang="pt-BR" sz="2400" b="1" dirty="0" smtClean="0">
                <a:solidFill>
                  <a:schemeClr val="tx1">
                    <a:lumMod val="65000"/>
                    <a:lumOff val="35000"/>
                  </a:schemeClr>
                </a:solidFill>
                <a:latin typeface="Arial" pitchFamily="34" charset="0"/>
                <a:cs typeface="Arial" pitchFamily="34" charset="0"/>
              </a:rPr>
              <a:t> JURISDICIONADOS</a:t>
            </a:r>
          </a:p>
          <a:p>
            <a:pPr lvl="1" algn="just">
              <a:buFont typeface="Arial" pitchFamily="34" charset="0"/>
              <a:buChar char="•"/>
            </a:pPr>
            <a:r>
              <a:rPr lang="pt-BR" sz="2600" dirty="0" smtClean="0">
                <a:solidFill>
                  <a:schemeClr val="tx1">
                    <a:lumMod val="50000"/>
                    <a:lumOff val="50000"/>
                  </a:schemeClr>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Sistema SIT</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SIM</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SIAP</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SEI-CED</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SEI</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SGA</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ATOTECA</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Sistema SICAD</a:t>
            </a:r>
          </a:p>
          <a:p>
            <a:pPr lvl="1" algn="just">
              <a:buFont typeface="Arial" pitchFamily="34" charset="0"/>
              <a:buChar char="•"/>
            </a:pPr>
            <a:r>
              <a:rPr lang="pt-BR" sz="2000" dirty="0" smtClean="0">
                <a:solidFill>
                  <a:schemeClr val="tx1">
                    <a:lumMod val="50000"/>
                    <a:lumOff val="50000"/>
                  </a:schemeClr>
                </a:solidFill>
                <a:latin typeface="Arial" pitchFamily="34" charset="0"/>
                <a:cs typeface="Arial" pitchFamily="34" charset="0"/>
              </a:rPr>
              <a:t> Canal de Comunicação (CACO)</a:t>
            </a:r>
          </a:p>
        </p:txBody>
      </p:sp>
      <p:pic>
        <p:nvPicPr>
          <p:cNvPr id="8194" name="Picture 2"/>
          <p:cNvPicPr>
            <a:picLocks noChangeAspect="1" noChangeArrowheads="1"/>
          </p:cNvPicPr>
          <p:nvPr/>
        </p:nvPicPr>
        <p:blipFill>
          <a:blip r:embed="rId3"/>
          <a:srcRect/>
          <a:stretch>
            <a:fillRect/>
          </a:stretch>
        </p:blipFill>
        <p:spPr bwMode="auto">
          <a:xfrm>
            <a:off x="8105774" y="2547938"/>
            <a:ext cx="3387725" cy="3972332"/>
          </a:xfrm>
          <a:prstGeom prst="rect">
            <a:avLst/>
          </a:prstGeom>
          <a:noFill/>
          <a:ln w="9525">
            <a:noFill/>
            <a:miter lim="800000"/>
            <a:headEnd/>
            <a:tailEnd/>
          </a:ln>
          <a:effectLst/>
        </p:spPr>
      </p:pic>
    </p:spTree>
    <p:extLst>
      <p:ext uri="{BB962C8B-B14F-4D97-AF65-F5344CB8AC3E}">
        <p14:creationId xmlns="" xmlns:p14="http://schemas.microsoft.com/office/powerpoint/2010/main" val="2916216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1200329"/>
          </a:xfrm>
          <a:prstGeom prst="rect">
            <a:avLst/>
          </a:prstGeom>
          <a:noFill/>
        </p:spPr>
        <p:txBody>
          <a:bodyPr wrap="square" rtlCol="0">
            <a:spAutoFit/>
          </a:bodyPr>
          <a:lstStyle/>
          <a:p>
            <a:pPr algn="ctr"/>
            <a:r>
              <a:rPr lang="pt-BR" sz="3600" b="1" dirty="0" smtClean="0">
                <a:solidFill>
                  <a:schemeClr val="accent6">
                    <a:lumMod val="50000"/>
                  </a:schemeClr>
                </a:solidFill>
                <a:latin typeface="Arial Black" pitchFamily="34" charset="0"/>
              </a:rPr>
              <a:t>2.g) Falta de encaminhamento de atos ao TCE</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492443"/>
          </a:xfrm>
          <a:prstGeom prst="rect">
            <a:avLst/>
          </a:prstGeom>
          <a:noFill/>
        </p:spPr>
        <p:txBody>
          <a:bodyPr wrap="square" rtlCol="0">
            <a:spAutoFit/>
          </a:bodyPr>
          <a:lstStyle/>
          <a:p>
            <a:pPr algn="just">
              <a:buFont typeface="Arial" pitchFamily="34" charset="0"/>
              <a:buChar char="•"/>
            </a:pPr>
            <a:endParaRPr lang="pt-BR" sz="2600" dirty="0">
              <a:latin typeface="Arial" pitchFamily="34" charset="0"/>
              <a:cs typeface="Arial" pitchFamily="34" charset="0"/>
            </a:endParaRPr>
          </a:p>
        </p:txBody>
      </p:sp>
      <p:pic>
        <p:nvPicPr>
          <p:cNvPr id="5122" name="Picture 2"/>
          <p:cNvPicPr>
            <a:picLocks noChangeAspect="1" noChangeArrowheads="1"/>
          </p:cNvPicPr>
          <p:nvPr/>
        </p:nvPicPr>
        <p:blipFill>
          <a:blip r:embed="rId3"/>
          <a:srcRect/>
          <a:stretch>
            <a:fillRect/>
          </a:stretch>
        </p:blipFill>
        <p:spPr bwMode="auto">
          <a:xfrm>
            <a:off x="-3441700" y="0"/>
            <a:ext cx="32004000" cy="10287000"/>
          </a:xfrm>
          <a:prstGeom prst="rect">
            <a:avLst/>
          </a:prstGeom>
          <a:noFill/>
          <a:ln w="9525">
            <a:noFill/>
            <a:miter lim="800000"/>
            <a:headEnd/>
            <a:tailEnd/>
          </a:ln>
          <a:effectLst/>
        </p:spPr>
      </p:pic>
    </p:spTree>
    <p:extLst>
      <p:ext uri="{BB962C8B-B14F-4D97-AF65-F5344CB8AC3E}">
        <p14:creationId xmlns="" xmlns:p14="http://schemas.microsoft.com/office/powerpoint/2010/main" val="2916216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1200329"/>
          </a:xfrm>
          <a:prstGeom prst="rect">
            <a:avLst/>
          </a:prstGeom>
          <a:noFill/>
        </p:spPr>
        <p:txBody>
          <a:bodyPr wrap="square" rtlCol="0">
            <a:spAutoFit/>
          </a:bodyPr>
          <a:lstStyle/>
          <a:p>
            <a:pPr algn="ctr"/>
            <a:r>
              <a:rPr lang="pt-BR" sz="3600" b="1" dirty="0" smtClean="0">
                <a:solidFill>
                  <a:schemeClr val="accent6">
                    <a:lumMod val="50000"/>
                  </a:schemeClr>
                </a:solidFill>
                <a:latin typeface="Arial Black" pitchFamily="34" charset="0"/>
              </a:rPr>
              <a:t>2.g) Falta de encaminhamento de atos ao TCE</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srcRect/>
          <a:stretch>
            <a:fillRect/>
          </a:stretch>
        </p:blipFill>
        <p:spPr bwMode="auto">
          <a:xfrm>
            <a:off x="290513" y="0"/>
            <a:ext cx="11610975" cy="8305800"/>
          </a:xfrm>
          <a:prstGeom prst="rect">
            <a:avLst/>
          </a:prstGeom>
          <a:noFill/>
          <a:ln w="9525">
            <a:noFill/>
            <a:miter lim="800000"/>
            <a:headEnd/>
            <a:tailEnd/>
          </a:ln>
          <a:effectLst/>
        </p:spPr>
      </p:pic>
    </p:spTree>
    <p:extLst>
      <p:ext uri="{BB962C8B-B14F-4D97-AF65-F5344CB8AC3E}">
        <p14:creationId xmlns="" xmlns:p14="http://schemas.microsoft.com/office/powerpoint/2010/main" val="291621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1043801"/>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1.a) </a:t>
            </a:r>
            <a:r>
              <a:rPr lang="pt-BR" sz="3600" dirty="0" smtClean="0">
                <a:solidFill>
                  <a:schemeClr val="tx1">
                    <a:lumMod val="65000"/>
                    <a:lumOff val="35000"/>
                  </a:schemeClr>
                </a:solidFill>
                <a:latin typeface="Arial Black" pitchFamily="34" charset="0"/>
              </a:rPr>
              <a:t>Fundamentação e motivações</a:t>
            </a:r>
            <a:endParaRPr lang="pt-BR" sz="3600" dirty="0">
              <a:solidFill>
                <a:schemeClr val="tx1">
                  <a:lumMod val="65000"/>
                  <a:lumOff val="35000"/>
                </a:schemeClr>
              </a:solidFill>
              <a:latin typeface="Arial Black" pitchFamily="34" charset="0"/>
              <a:cs typeface="Arial"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3970318"/>
          </a:xfrm>
          <a:prstGeom prst="rect">
            <a:avLst/>
          </a:prstGeom>
          <a:noFill/>
        </p:spPr>
        <p:txBody>
          <a:bodyPr wrap="square" rtlCol="0">
            <a:spAutoFit/>
          </a:bodyPr>
          <a:lstStyle/>
          <a:p>
            <a:pPr lvl="1" algn="just">
              <a:buFont typeface="Arial" pitchFamily="34" charset="0"/>
              <a:buChar char="•"/>
            </a:pPr>
            <a:r>
              <a:rPr lang="pt-BR" sz="2800" dirty="0" smtClean="0">
                <a:solidFill>
                  <a:schemeClr val="tx1">
                    <a:lumMod val="65000"/>
                    <a:lumOff val="35000"/>
                  </a:schemeClr>
                </a:solidFill>
                <a:latin typeface="Arial" panose="020B0604020202020204" pitchFamily="34" charset="0"/>
                <a:cs typeface="Arial" panose="020B0604020202020204" pitchFamily="34" charset="0"/>
              </a:rPr>
              <a:t> </a:t>
            </a:r>
            <a:r>
              <a:rPr lang="pt-BR" sz="2800" b="1" dirty="0" smtClean="0">
                <a:solidFill>
                  <a:schemeClr val="tx1">
                    <a:lumMod val="65000"/>
                    <a:lumOff val="35000"/>
                  </a:schemeClr>
                </a:solidFill>
                <a:latin typeface="Arial" panose="020B0604020202020204" pitchFamily="34" charset="0"/>
                <a:cs typeface="Arial" panose="020B0604020202020204" pitchFamily="34" charset="0"/>
              </a:rPr>
              <a:t>Legislação Federal</a:t>
            </a:r>
          </a:p>
          <a:p>
            <a:pPr lvl="1" algn="just"/>
            <a:r>
              <a:rPr lang="pt-BR" sz="2800" dirty="0" smtClean="0">
                <a:solidFill>
                  <a:schemeClr val="tx1">
                    <a:lumMod val="50000"/>
                    <a:lumOff val="50000"/>
                  </a:schemeClr>
                </a:solidFill>
                <a:latin typeface="Arial" panose="020B0604020202020204" pitchFamily="34" charset="0"/>
                <a:cs typeface="Arial" panose="020B0604020202020204" pitchFamily="34" charset="0"/>
              </a:rPr>
              <a:t> </a:t>
            </a:r>
          </a:p>
          <a:p>
            <a:pPr lvl="1" algn="just">
              <a:buFont typeface="Arial" pitchFamily="34" charset="0"/>
              <a:buChar char="•"/>
            </a:pPr>
            <a:r>
              <a:rPr lang="en-US" sz="2800" b="1" dirty="0" smtClean="0">
                <a:solidFill>
                  <a:schemeClr val="tx1">
                    <a:lumMod val="65000"/>
                    <a:lumOff val="35000"/>
                  </a:schemeClr>
                </a:solidFill>
                <a:ea typeface="Calibri"/>
                <a:cs typeface="Times New Roman"/>
              </a:rPr>
              <a:t> CF (art. 71); </a:t>
            </a:r>
          </a:p>
          <a:p>
            <a:pPr marL="990600" lvl="2" algn="just">
              <a:buFont typeface="Arial" pitchFamily="34" charset="0"/>
              <a:buChar char="•"/>
            </a:pPr>
            <a:r>
              <a:rPr lang="en-US" sz="2800" dirty="0" smtClean="0">
                <a:solidFill>
                  <a:schemeClr val="tx1">
                    <a:lumMod val="50000"/>
                    <a:lumOff val="50000"/>
                  </a:schemeClr>
                </a:solidFill>
                <a:ea typeface="Calibri"/>
                <a:cs typeface="Times New Roman"/>
              </a:rPr>
              <a:t> </a:t>
            </a:r>
            <a:r>
              <a:rPr lang="en-US" sz="2800" b="1" dirty="0" smtClean="0">
                <a:solidFill>
                  <a:schemeClr val="tx1">
                    <a:lumMod val="50000"/>
                    <a:lumOff val="50000"/>
                  </a:schemeClr>
                </a:solidFill>
                <a:ea typeface="Calibri"/>
                <a:cs typeface="Times New Roman"/>
              </a:rPr>
              <a:t>Compete </a:t>
            </a:r>
            <a:r>
              <a:rPr lang="en-US" sz="2800" b="1" dirty="0" err="1" smtClean="0">
                <a:solidFill>
                  <a:schemeClr val="tx1">
                    <a:lumMod val="50000"/>
                    <a:lumOff val="50000"/>
                  </a:schemeClr>
                </a:solidFill>
                <a:ea typeface="Calibri"/>
                <a:cs typeface="Times New Roman"/>
              </a:rPr>
              <a:t>ao</a:t>
            </a:r>
            <a:r>
              <a:rPr lang="en-US" sz="2800" b="1" dirty="0" smtClean="0">
                <a:solidFill>
                  <a:schemeClr val="tx1">
                    <a:lumMod val="50000"/>
                    <a:lumOff val="50000"/>
                  </a:schemeClr>
                </a:solidFill>
                <a:ea typeface="Calibri"/>
                <a:cs typeface="Times New Roman"/>
              </a:rPr>
              <a:t> </a:t>
            </a:r>
            <a:r>
              <a:rPr lang="en-US" sz="2800" b="1" dirty="0" err="1" smtClean="0">
                <a:solidFill>
                  <a:schemeClr val="tx1">
                    <a:lumMod val="50000"/>
                    <a:lumOff val="50000"/>
                  </a:schemeClr>
                </a:solidFill>
                <a:ea typeface="Calibri"/>
                <a:cs typeface="Times New Roman"/>
              </a:rPr>
              <a:t>legislativo</a:t>
            </a:r>
            <a:r>
              <a:rPr lang="en-US" sz="2800" dirty="0" smtClean="0">
                <a:solidFill>
                  <a:schemeClr val="tx1">
                    <a:lumMod val="50000"/>
                    <a:lumOff val="50000"/>
                  </a:schemeClr>
                </a:solidFill>
                <a:ea typeface="Calibri"/>
                <a:cs typeface="Times New Roman"/>
              </a:rPr>
              <a:t>, com </a:t>
            </a:r>
            <a:r>
              <a:rPr lang="en-US" sz="2800" b="1" dirty="0" err="1" smtClean="0">
                <a:solidFill>
                  <a:schemeClr val="tx1">
                    <a:lumMod val="50000"/>
                    <a:lumOff val="50000"/>
                  </a:schemeClr>
                </a:solidFill>
                <a:ea typeface="Calibri"/>
                <a:cs typeface="Times New Roman"/>
              </a:rPr>
              <a:t>auxílio</a:t>
            </a:r>
            <a:r>
              <a:rPr lang="en-US" sz="2800" dirty="0" smtClean="0">
                <a:solidFill>
                  <a:schemeClr val="tx1">
                    <a:lumMod val="50000"/>
                    <a:lumOff val="50000"/>
                  </a:schemeClr>
                </a:solidFill>
                <a:ea typeface="Calibri"/>
                <a:cs typeface="Times New Roman"/>
              </a:rPr>
              <a:t> do </a:t>
            </a:r>
            <a:r>
              <a:rPr lang="en-US" sz="2800" b="1" dirty="0" smtClean="0">
                <a:solidFill>
                  <a:schemeClr val="tx1">
                    <a:lumMod val="50000"/>
                    <a:lumOff val="50000"/>
                  </a:schemeClr>
                </a:solidFill>
                <a:ea typeface="Calibri"/>
                <a:cs typeface="Times New Roman"/>
              </a:rPr>
              <a:t>TCU/TCE</a:t>
            </a:r>
            <a:endParaRPr lang="pt-BR" sz="2800" b="1" dirty="0" smtClean="0">
              <a:solidFill>
                <a:schemeClr val="tx1">
                  <a:lumMod val="50000"/>
                  <a:lumOff val="50000"/>
                </a:schemeClr>
              </a:solidFill>
              <a:ea typeface="Calibri"/>
              <a:cs typeface="Times New Roman"/>
            </a:endParaRPr>
          </a:p>
          <a:p>
            <a:pPr lvl="1" algn="just">
              <a:buFont typeface="Arial" pitchFamily="34" charset="0"/>
              <a:buChar char="•"/>
            </a:pPr>
            <a:endParaRPr lang="en-US" sz="2800" dirty="0" smtClean="0">
              <a:solidFill>
                <a:schemeClr val="tx1">
                  <a:lumMod val="50000"/>
                  <a:lumOff val="50000"/>
                </a:schemeClr>
              </a:solidFill>
              <a:ea typeface="Calibri"/>
              <a:cs typeface="Times New Roman"/>
            </a:endParaRPr>
          </a:p>
          <a:p>
            <a:pPr lvl="1" algn="just">
              <a:buFont typeface="Arial" pitchFamily="34" charset="0"/>
              <a:buChar char="•"/>
            </a:pPr>
            <a:r>
              <a:rPr lang="en-US" sz="2800" b="1" dirty="0" smtClean="0">
                <a:solidFill>
                  <a:schemeClr val="tx1">
                    <a:lumMod val="50000"/>
                    <a:lumOff val="50000"/>
                  </a:schemeClr>
                </a:solidFill>
                <a:ea typeface="Calibri"/>
                <a:cs typeface="Times New Roman"/>
              </a:rPr>
              <a:t> </a:t>
            </a:r>
            <a:r>
              <a:rPr lang="en-US" sz="2800" b="1" dirty="0" smtClean="0">
                <a:solidFill>
                  <a:schemeClr val="tx1">
                    <a:lumMod val="65000"/>
                    <a:lumOff val="35000"/>
                  </a:schemeClr>
                </a:solidFill>
                <a:ea typeface="Calibri"/>
                <a:cs typeface="Times New Roman"/>
              </a:rPr>
              <a:t>LF 4.320/64 (art. 82, § 1º);</a:t>
            </a:r>
          </a:p>
          <a:p>
            <a:pPr marL="990600" lvl="1" algn="just">
              <a:buFont typeface="Arial" pitchFamily="34" charset="0"/>
              <a:buChar char="•"/>
            </a:pPr>
            <a:r>
              <a:rPr lang="pt-BR" sz="2800" dirty="0" smtClean="0">
                <a:solidFill>
                  <a:schemeClr val="tx1">
                    <a:lumMod val="50000"/>
                    <a:lumOff val="50000"/>
                  </a:schemeClr>
                </a:solidFill>
              </a:rPr>
              <a:t> § 1º As contas do Poder Executivo serão submetidas ao Poder Legislativo, com Parecer prévio do Tribunal de Contas ou órgão equivalente.</a:t>
            </a:r>
            <a:endParaRPr lang="en-US" sz="2800" dirty="0" smtClean="0">
              <a:solidFill>
                <a:schemeClr val="tx1">
                  <a:lumMod val="50000"/>
                  <a:lumOff val="50000"/>
                </a:schemeClr>
              </a:solidFill>
              <a:ea typeface="Calibri"/>
              <a:cs typeface="Times New Roman"/>
            </a:endParaRPr>
          </a:p>
        </p:txBody>
      </p:sp>
      <p:sp>
        <p:nvSpPr>
          <p:cNvPr id="69634" name="AutoShape 2" descr="https://admin-blog.grupogen.com.br/app/uploads/sites/2/2020/03/alteracao-de-metas-fisca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 xmlns:p14="http://schemas.microsoft.com/office/powerpoint/2010/main" val="42092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2.e.7) Falta de encaminhamento de atos ao TCE</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801203" y="2459547"/>
            <a:ext cx="10855985" cy="923330"/>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hlinkClick r:id="rId3"/>
              </a:rPr>
              <a:t>https://www1.tce.pr.gov.br/conteudo/atoteca/239519/area/251</a:t>
            </a:r>
            <a:endParaRPr lang="pt-BR" dirty="0" smtClean="0">
              <a:latin typeface="Arial" panose="020B0604020202020204" pitchFamily="34" charset="0"/>
              <a:cs typeface="Arial" panose="020B0604020202020204" pitchFamily="34" charset="0"/>
            </a:endParaRPr>
          </a:p>
          <a:p>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4"/>
          <a:srcRect/>
          <a:stretch>
            <a:fillRect/>
          </a:stretch>
        </p:blipFill>
        <p:spPr bwMode="auto">
          <a:xfrm>
            <a:off x="7302168" y="1536700"/>
            <a:ext cx="4669170" cy="4987925"/>
          </a:xfrm>
          <a:prstGeom prst="rect">
            <a:avLst/>
          </a:prstGeom>
          <a:noFill/>
          <a:ln w="9525">
            <a:noFill/>
            <a:miter lim="800000"/>
            <a:headEnd/>
            <a:tailEnd/>
          </a:ln>
          <a:effectLst/>
        </p:spPr>
      </p:pic>
    </p:spTree>
    <p:extLst>
      <p:ext uri="{BB962C8B-B14F-4D97-AF65-F5344CB8AC3E}">
        <p14:creationId xmlns="" xmlns:p14="http://schemas.microsoft.com/office/powerpoint/2010/main" val="2916216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0" y="2806728"/>
            <a:ext cx="12192000" cy="1969770"/>
          </a:xfrm>
          <a:prstGeom prst="rect">
            <a:avLst/>
          </a:prstGeom>
          <a:solidFill>
            <a:srgbClr val="FF6C00"/>
          </a:solidFill>
        </p:spPr>
        <p:txBody>
          <a:bodyPr wrap="square" rtlCol="0">
            <a:spAutoFit/>
          </a:bodyPr>
          <a:lstStyle/>
          <a:p>
            <a:pPr algn="ctr"/>
            <a:endParaRPr lang="pt-BR" sz="2500" dirty="0" smtClean="0">
              <a:latin typeface="Arial Black" panose="020B0A04020102020204" pitchFamily="34" charset="0"/>
            </a:endParaRPr>
          </a:p>
          <a:p>
            <a:r>
              <a:rPr lang="pt-BR" sz="3600" b="1" dirty="0" smtClean="0">
                <a:latin typeface="Arial Black" panose="020B0A04020102020204" pitchFamily="34" charset="0"/>
                <a:cs typeface="Arial" panose="020B0604020202020204" pitchFamily="34" charset="0"/>
              </a:rPr>
              <a:t>	</a:t>
            </a:r>
            <a:r>
              <a:rPr lang="pt-BR" sz="3600" b="1" dirty="0" smtClean="0">
                <a:solidFill>
                  <a:schemeClr val="bg1"/>
                </a:solidFill>
                <a:latin typeface="Arial Black" panose="020B0A04020102020204" pitchFamily="34" charset="0"/>
                <a:cs typeface="Arial" panose="020B0604020202020204" pitchFamily="34" charset="0"/>
              </a:rPr>
              <a:t>2 </a:t>
            </a:r>
            <a:r>
              <a:rPr lang="pt-BR" sz="3600" b="1" dirty="0">
                <a:solidFill>
                  <a:schemeClr val="bg1"/>
                </a:solidFill>
                <a:latin typeface="Arial Black" pitchFamily="34" charset="0"/>
                <a:cs typeface="Arial" panose="020B0604020202020204" pitchFamily="34" charset="0"/>
              </a:rPr>
              <a:t>– </a:t>
            </a:r>
            <a:r>
              <a:rPr lang="pt-BR" sz="3600" b="1" dirty="0" smtClean="0">
                <a:solidFill>
                  <a:schemeClr val="bg1"/>
                </a:solidFill>
                <a:latin typeface="Arial Black" pitchFamily="34" charset="0"/>
              </a:rPr>
              <a:t>AGENTES PÚBLICOS DE ENVOLVIMENTO OBRIGATÓRIO NAS </a:t>
            </a:r>
            <a:r>
              <a:rPr lang="pt-BR" sz="3600" b="1" dirty="0" err="1" smtClean="0">
                <a:solidFill>
                  <a:schemeClr val="bg1"/>
                </a:solidFill>
                <a:latin typeface="Arial Black" pitchFamily="34" charset="0"/>
              </a:rPr>
              <a:t>PCAs</a:t>
            </a:r>
            <a:r>
              <a:rPr lang="pt-BR" sz="3600" dirty="0" smtClean="0">
                <a:solidFill>
                  <a:schemeClr val="bg1"/>
                </a:solidFill>
                <a:latin typeface="Arial Black" pitchFamily="34" charset="0"/>
              </a:rPr>
              <a:t>:</a:t>
            </a:r>
            <a:endParaRPr lang="pt-BR" sz="3600" b="1" dirty="0">
              <a:solidFill>
                <a:schemeClr val="bg1"/>
              </a:solidFill>
              <a:latin typeface="Arial Black" pitchFamily="34" charset="0"/>
              <a:cs typeface="Arial" panose="020B0604020202020204" pitchFamily="34" charset="0"/>
            </a:endParaRPr>
          </a:p>
          <a:p>
            <a:pPr algn="ctr"/>
            <a:endParaRPr lang="pt-BR" sz="2500" dirty="0">
              <a:solidFill>
                <a:schemeClr val="bg1"/>
              </a:solidFill>
              <a:latin typeface="Arial Black" pitchFamily="34" charset="0"/>
            </a:endParaRPr>
          </a:p>
        </p:txBody>
      </p:sp>
    </p:spTree>
    <p:extLst>
      <p:ext uri="{BB962C8B-B14F-4D97-AF65-F5344CB8AC3E}">
        <p14:creationId xmlns="" xmlns:p14="http://schemas.microsoft.com/office/powerpoint/2010/main" val="902229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Agentes Públicos de Envolvimento Obrigatório nas </a:t>
            </a:r>
            <a:r>
              <a:rPr lang="pt-BR" sz="3600" b="1" dirty="0" err="1" smtClean="0">
                <a:solidFill>
                  <a:schemeClr val="tx1">
                    <a:lumMod val="65000"/>
                    <a:lumOff val="35000"/>
                  </a:schemeClr>
                </a:solidFill>
                <a:latin typeface="Arial Black" pitchFamily="34" charset="0"/>
              </a:rPr>
              <a:t>PCAs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318008"/>
            <a:ext cx="11055993" cy="3108543"/>
          </a:xfrm>
          <a:prstGeom prst="rect">
            <a:avLst/>
          </a:prstGeom>
          <a:noFill/>
        </p:spPr>
        <p:txBody>
          <a:bodyPr wrap="square" rtlCol="0">
            <a:spAutoFit/>
          </a:bodyPr>
          <a:lstStyle/>
          <a:p>
            <a:r>
              <a:rPr lang="pt-BR" sz="2800" dirty="0" smtClean="0">
                <a:solidFill>
                  <a:schemeClr val="tx1">
                    <a:lumMod val="65000"/>
                    <a:lumOff val="35000"/>
                  </a:schemeClr>
                </a:solidFill>
              </a:rPr>
              <a:t>	a) Gestores (das contas ou atual)</a:t>
            </a:r>
          </a:p>
          <a:p>
            <a:endParaRPr lang="pt-BR" sz="2800" dirty="0" smtClean="0">
              <a:solidFill>
                <a:schemeClr val="tx1">
                  <a:lumMod val="65000"/>
                  <a:lumOff val="35000"/>
                </a:schemeClr>
              </a:solidFill>
            </a:endParaRPr>
          </a:p>
          <a:p>
            <a:r>
              <a:rPr lang="pt-BR" sz="2800" dirty="0" smtClean="0">
                <a:solidFill>
                  <a:schemeClr val="tx1">
                    <a:lumMod val="65000"/>
                    <a:lumOff val="35000"/>
                  </a:schemeClr>
                </a:solidFill>
              </a:rPr>
              <a:t>	b) Contador</a:t>
            </a:r>
          </a:p>
          <a:p>
            <a:endParaRPr lang="pt-BR" sz="2800" dirty="0" smtClean="0">
              <a:solidFill>
                <a:schemeClr val="tx1">
                  <a:lumMod val="65000"/>
                  <a:lumOff val="35000"/>
                </a:schemeClr>
              </a:solidFill>
            </a:endParaRPr>
          </a:p>
          <a:p>
            <a:r>
              <a:rPr lang="pt-BR" sz="2800" dirty="0" smtClean="0">
                <a:solidFill>
                  <a:schemeClr val="tx1">
                    <a:lumMod val="65000"/>
                    <a:lumOff val="35000"/>
                  </a:schemeClr>
                </a:solidFill>
              </a:rPr>
              <a:t>	c) Controlador interno</a:t>
            </a:r>
          </a:p>
          <a:p>
            <a:endParaRPr lang="pt-BR" sz="2800" dirty="0" smtClean="0">
              <a:solidFill>
                <a:schemeClr val="tx1">
                  <a:lumMod val="65000"/>
                  <a:lumOff val="35000"/>
                </a:schemeClr>
              </a:solidFill>
            </a:endParaRPr>
          </a:p>
          <a:p>
            <a:r>
              <a:rPr lang="pt-BR" sz="2800" dirty="0" smtClean="0">
                <a:solidFill>
                  <a:schemeClr val="tx1">
                    <a:lumMod val="65000"/>
                    <a:lumOff val="35000"/>
                  </a:schemeClr>
                </a:solidFill>
              </a:rPr>
              <a:t>	d) Advogados</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Agentes Públicos de Envolvimento Obrigatório nas </a:t>
            </a:r>
            <a:r>
              <a:rPr lang="pt-BR" sz="3600" b="1" dirty="0" err="1" smtClean="0">
                <a:solidFill>
                  <a:schemeClr val="tx1">
                    <a:lumMod val="65000"/>
                    <a:lumOff val="35000"/>
                  </a:schemeClr>
                </a:solidFill>
                <a:latin typeface="Arial Black" pitchFamily="34" charset="0"/>
              </a:rPr>
              <a:t>PCAs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908762"/>
          </a:xfrm>
          <a:prstGeom prst="rect">
            <a:avLst/>
          </a:prstGeom>
          <a:noFill/>
        </p:spPr>
        <p:txBody>
          <a:bodyPr wrap="square" rtlCol="0">
            <a:spAutoFit/>
          </a:bodyPr>
          <a:lstStyle/>
          <a:p>
            <a:r>
              <a:rPr lang="pt-BR" sz="2800" dirty="0" smtClean="0">
                <a:solidFill>
                  <a:schemeClr val="tx1">
                    <a:lumMod val="65000"/>
                    <a:lumOff val="35000"/>
                  </a:schemeClr>
                </a:solidFill>
              </a:rPr>
              <a:t>	b) Contador</a:t>
            </a:r>
          </a:p>
          <a:p>
            <a:pPr marL="514350" indent="-514350" algn="just"/>
            <a:r>
              <a:rPr lang="pt-BR" sz="2000" b="1" dirty="0" smtClean="0">
                <a:solidFill>
                  <a:schemeClr val="tx1">
                    <a:lumMod val="65000"/>
                    <a:lumOff val="35000"/>
                  </a:schemeClr>
                </a:solidFill>
                <a:latin typeface="Arial" panose="020B0604020202020204" pitchFamily="34" charset="0"/>
                <a:cs typeface="Arial" panose="020B0604020202020204" pitchFamily="34" charset="0"/>
              </a:rPr>
              <a:t>Prejulgado nº 6: </a:t>
            </a:r>
          </a:p>
          <a:p>
            <a:pPr marL="514350" indent="-514350" algn="just"/>
            <a:r>
              <a:rPr lang="pt-BR" sz="2000" b="1" dirty="0" smtClean="0">
                <a:solidFill>
                  <a:schemeClr val="tx1">
                    <a:lumMod val="65000"/>
                    <a:lumOff val="35000"/>
                  </a:schemeClr>
                </a:solidFill>
                <a:latin typeface="Arial" panose="020B0604020202020204" pitchFamily="34" charset="0"/>
                <a:cs typeface="Arial" panose="020B0604020202020204" pitchFamily="34" charset="0"/>
              </a:rPr>
              <a:t>	Acórdão 1111/08 (Assessores Jurídicos e Contadores)</a:t>
            </a:r>
          </a:p>
          <a:p>
            <a:pPr marL="514350" indent="-514350" algn="just"/>
            <a:r>
              <a:rPr lang="pt-BR" sz="2000" b="1" dirty="0" smtClean="0">
                <a:solidFill>
                  <a:srgbClr val="0000FF"/>
                </a:solidFill>
                <a:latin typeface="Arial" panose="020B0604020202020204" pitchFamily="34" charset="0"/>
                <a:cs typeface="Arial" panose="020B0604020202020204" pitchFamily="34" charset="0"/>
              </a:rPr>
              <a:t>	</a:t>
            </a:r>
            <a:r>
              <a:rPr lang="pt-BR" sz="2000" dirty="0" smtClean="0">
                <a:solidFill>
                  <a:schemeClr val="tx1">
                    <a:lumMod val="50000"/>
                    <a:lumOff val="50000"/>
                  </a:schemeClr>
                </a:solidFill>
                <a:latin typeface="Arial" pitchFamily="34" charset="0"/>
                <a:cs typeface="Arial" pitchFamily="34" charset="0"/>
              </a:rPr>
              <a:t>1) Que os </a:t>
            </a:r>
            <a:r>
              <a:rPr lang="pt-BR" sz="2000" b="1" dirty="0" smtClean="0">
                <a:solidFill>
                  <a:schemeClr val="tx1">
                    <a:lumMod val="65000"/>
                    <a:lumOff val="35000"/>
                  </a:schemeClr>
                </a:solidFill>
                <a:latin typeface="Arial" pitchFamily="34" charset="0"/>
                <a:cs typeface="Arial" pitchFamily="34" charset="0"/>
              </a:rPr>
              <a:t>assessores</a:t>
            </a:r>
            <a:r>
              <a:rPr lang="pt-BR" sz="2000" b="1" dirty="0" smtClean="0">
                <a:solidFill>
                  <a:srgbClr val="0000FF"/>
                </a:solidFill>
                <a:latin typeface="Arial" pitchFamily="34" charset="0"/>
                <a:cs typeface="Arial" pitchFamily="34" charset="0"/>
              </a:rPr>
              <a:t> </a:t>
            </a:r>
            <a:r>
              <a:rPr lang="pt-BR" sz="2000" b="1" dirty="0" smtClean="0">
                <a:solidFill>
                  <a:schemeClr val="tx1">
                    <a:lumMod val="65000"/>
                    <a:lumOff val="35000"/>
                  </a:schemeClr>
                </a:solidFill>
                <a:latin typeface="Arial" pitchFamily="34" charset="0"/>
                <a:cs typeface="Arial" pitchFamily="34" charset="0"/>
              </a:rPr>
              <a:t>jurídicos</a:t>
            </a:r>
            <a:r>
              <a:rPr lang="pt-BR" sz="2000" dirty="0" smtClean="0">
                <a:solidFill>
                  <a:srgbClr val="0000FF"/>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e </a:t>
            </a:r>
            <a:r>
              <a:rPr lang="pt-BR" sz="2000" b="1" dirty="0" smtClean="0">
                <a:solidFill>
                  <a:schemeClr val="tx1">
                    <a:lumMod val="65000"/>
                    <a:lumOff val="35000"/>
                  </a:schemeClr>
                </a:solidFill>
                <a:latin typeface="Arial" pitchFamily="34" charset="0"/>
                <a:cs typeface="Arial" pitchFamily="34" charset="0"/>
              </a:rPr>
              <a:t>contadores</a:t>
            </a:r>
            <a:r>
              <a:rPr lang="pt-BR" sz="2000" dirty="0" smtClean="0">
                <a:solidFill>
                  <a:srgbClr val="0000FF"/>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devem ocupar cargos de provimento efetivo nos Municípios paranaenses mediante concurso público podendo ser nomeados para cargos de provimento em comissão apenas para funções de chefia, direção e assessoramento. </a:t>
            </a:r>
            <a:endParaRPr lang="pt-BR" sz="2000" b="1" dirty="0" smtClean="0">
              <a:solidFill>
                <a:schemeClr val="tx1">
                  <a:lumMod val="50000"/>
                  <a:lumOff val="50000"/>
                </a:schemeClr>
              </a:solidFill>
              <a:latin typeface="Arial" pitchFamily="34" charset="0"/>
              <a:cs typeface="Arial" pitchFamily="34" charset="0"/>
            </a:endParaRPr>
          </a:p>
          <a:p>
            <a:pPr marL="514350" indent="-514350" algn="just"/>
            <a:endParaRPr lang="pt-BR" sz="2000" b="1" dirty="0" smtClean="0">
              <a:solidFill>
                <a:schemeClr val="tx1">
                  <a:lumMod val="50000"/>
                  <a:lumOff val="50000"/>
                </a:schemeClr>
              </a:solidFill>
              <a:latin typeface="Arial" pitchFamily="34" charset="0"/>
              <a:cs typeface="Arial" pitchFamily="34" charset="0"/>
            </a:endParaRPr>
          </a:p>
          <a:p>
            <a:pPr marL="514350" indent="-514350" algn="just"/>
            <a:r>
              <a:rPr lang="pt-BR" sz="2000" b="1" dirty="0" smtClean="0">
                <a:solidFill>
                  <a:schemeClr val="tx1">
                    <a:lumMod val="50000"/>
                    <a:lumOff val="50000"/>
                  </a:schemeClr>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2) Terceirização das atividades de assessoria jurídica e assessoria contábil mediante licitação da qual só poderão participar pessoas jurídicas, excluídas do certame as sociedades e associações sem fins lucrativos. É admissível em caso de insucesso em concurso público.</a:t>
            </a:r>
            <a:endParaRPr lang="pt-BR" sz="2000" dirty="0" smtClean="0">
              <a:solidFill>
                <a:schemeClr val="tx1">
                  <a:lumMod val="50000"/>
                  <a:lumOff val="50000"/>
                </a:schemeClr>
              </a:solidFill>
            </a:endParaRP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Agentes Públicos de Envolvimento Obrigatório nas </a:t>
            </a:r>
            <a:r>
              <a:rPr lang="pt-BR" sz="3600" b="1" dirty="0" err="1" smtClean="0">
                <a:solidFill>
                  <a:schemeClr val="tx1">
                    <a:lumMod val="65000"/>
                    <a:lumOff val="35000"/>
                  </a:schemeClr>
                </a:solidFill>
                <a:latin typeface="Arial Black" pitchFamily="34" charset="0"/>
              </a:rPr>
              <a:t>PCAs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4401205"/>
          </a:xfrm>
          <a:prstGeom prst="rect">
            <a:avLst/>
          </a:prstGeom>
          <a:noFill/>
        </p:spPr>
        <p:txBody>
          <a:bodyPr wrap="square" rtlCol="0">
            <a:spAutoFit/>
          </a:bodyPr>
          <a:lstStyle/>
          <a:p>
            <a:pPr marL="514350" indent="-514350"/>
            <a:r>
              <a:rPr lang="pt-BR" sz="2400" dirty="0" smtClean="0">
                <a:solidFill>
                  <a:schemeClr val="tx1">
                    <a:lumMod val="50000"/>
                    <a:lumOff val="50000"/>
                  </a:schemeClr>
                </a:solidFill>
              </a:rPr>
              <a:t>	c) </a:t>
            </a:r>
            <a:r>
              <a:rPr lang="pt-BR" sz="2800" dirty="0" smtClean="0">
                <a:solidFill>
                  <a:schemeClr val="tx1">
                    <a:lumMod val="50000"/>
                    <a:lumOff val="50000"/>
                  </a:schemeClr>
                </a:solidFill>
              </a:rPr>
              <a:t>Controlador interno</a:t>
            </a:r>
            <a:br>
              <a:rPr lang="pt-BR" sz="2800" dirty="0" smtClean="0">
                <a:solidFill>
                  <a:schemeClr val="tx1">
                    <a:lumMod val="50000"/>
                    <a:lumOff val="50000"/>
                  </a:schemeClr>
                </a:solidFill>
              </a:rPr>
            </a:br>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Responsáveis pela prestação de contas</a:t>
            </a:r>
          </a:p>
          <a:p>
            <a:pPr marL="514350" indent="-514350"/>
            <a:r>
              <a:rPr lang="pt-BR" sz="2800" dirty="0" smtClean="0">
                <a:solidFill>
                  <a:schemeClr val="tx1">
                    <a:lumMod val="50000"/>
                    <a:lumOff val="50000"/>
                  </a:schemeClr>
                </a:solidFill>
              </a:rPr>
              <a:t>Art. 9º O recebimento da Prestação de Contas Anual fica condicionado à identificação dos responsáveis pela entidade ...</a:t>
            </a:r>
          </a:p>
          <a:p>
            <a:pPr marL="514350" indent="-514350"/>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 1º Deverão estar previamente cadastrados no Sistema de Cadastro do Tribunal de Contas ...., </a:t>
            </a:r>
            <a:r>
              <a:rPr lang="pt-BR" sz="2800" b="1" dirty="0" smtClean="0">
                <a:solidFill>
                  <a:schemeClr val="tx1">
                    <a:lumMod val="65000"/>
                    <a:lumOff val="35000"/>
                  </a:schemeClr>
                </a:solidFill>
              </a:rPr>
              <a:t>os responsáveis</a:t>
            </a:r>
            <a:r>
              <a:rPr lang="pt-BR" sz="2800" dirty="0" smtClean="0">
                <a:solidFill>
                  <a:schemeClr val="tx1">
                    <a:lumMod val="65000"/>
                    <a:lumOff val="35000"/>
                  </a:schemeClr>
                </a:solidFill>
              </a:rPr>
              <a:t> pela </a:t>
            </a:r>
            <a:r>
              <a:rPr lang="pt-BR" sz="2800" b="1" dirty="0" smtClean="0">
                <a:solidFill>
                  <a:schemeClr val="tx1">
                    <a:lumMod val="65000"/>
                    <a:lumOff val="35000"/>
                  </a:schemeClr>
                </a:solidFill>
              </a:rPr>
              <a:t>Contabilidade</a:t>
            </a:r>
            <a:r>
              <a:rPr lang="pt-BR" sz="2800" dirty="0" smtClean="0">
                <a:solidFill>
                  <a:schemeClr val="tx1">
                    <a:lumMod val="65000"/>
                    <a:lumOff val="35000"/>
                  </a:schemeClr>
                </a:solidFill>
              </a:rPr>
              <a:t> </a:t>
            </a:r>
            <a:r>
              <a:rPr lang="pt-BR" sz="2800" dirty="0" smtClean="0">
                <a:solidFill>
                  <a:schemeClr val="tx1">
                    <a:lumMod val="50000"/>
                    <a:lumOff val="50000"/>
                  </a:schemeClr>
                </a:solidFill>
              </a:rPr>
              <a:t>e pelo </a:t>
            </a:r>
            <a:r>
              <a:rPr lang="pt-BR" sz="2800" b="1" dirty="0" smtClean="0">
                <a:solidFill>
                  <a:schemeClr val="tx1">
                    <a:lumMod val="65000"/>
                    <a:lumOff val="35000"/>
                  </a:schemeClr>
                </a:solidFill>
              </a:rPr>
              <a:t>Controle</a:t>
            </a:r>
            <a:r>
              <a:rPr lang="pt-BR" sz="2800" dirty="0" smtClean="0">
                <a:solidFill>
                  <a:srgbClr val="0000FF"/>
                </a:solidFill>
              </a:rPr>
              <a:t> </a:t>
            </a:r>
            <a:r>
              <a:rPr lang="pt-BR" sz="2800" b="1" dirty="0" smtClean="0">
                <a:solidFill>
                  <a:schemeClr val="tx1">
                    <a:lumMod val="65000"/>
                    <a:lumOff val="35000"/>
                  </a:schemeClr>
                </a:solidFill>
              </a:rPr>
              <a:t>Interno</a:t>
            </a:r>
            <a:r>
              <a:rPr lang="pt-BR" sz="2800" dirty="0" smtClean="0">
                <a:solidFill>
                  <a:srgbClr val="0000FF"/>
                </a:solidFill>
              </a:rPr>
              <a:t> </a:t>
            </a:r>
            <a:r>
              <a:rPr lang="pt-BR" sz="2800" dirty="0" smtClean="0">
                <a:solidFill>
                  <a:schemeClr val="tx1">
                    <a:lumMod val="50000"/>
                    <a:lumOff val="50000"/>
                  </a:schemeClr>
                </a:solidFill>
              </a:rPr>
              <a:t>do mesmo período e, ainda, o </a:t>
            </a:r>
            <a:r>
              <a:rPr lang="pt-BR" sz="2800" b="1" dirty="0" smtClean="0">
                <a:solidFill>
                  <a:schemeClr val="tx1">
                    <a:lumMod val="65000"/>
                    <a:lumOff val="35000"/>
                  </a:schemeClr>
                </a:solidFill>
              </a:rPr>
              <a:t>gestor</a:t>
            </a:r>
            <a:r>
              <a:rPr lang="pt-BR" sz="2800" dirty="0" smtClean="0">
                <a:solidFill>
                  <a:srgbClr val="0000FF"/>
                </a:solidFill>
              </a:rPr>
              <a:t> </a:t>
            </a:r>
            <a:r>
              <a:rPr lang="pt-BR" sz="2800" b="1" dirty="0" smtClean="0">
                <a:solidFill>
                  <a:schemeClr val="tx1">
                    <a:lumMod val="65000"/>
                    <a:lumOff val="35000"/>
                  </a:schemeClr>
                </a:solidFill>
              </a:rPr>
              <a:t>atual</a:t>
            </a:r>
            <a:r>
              <a:rPr lang="pt-BR" sz="2800" dirty="0" smtClean="0">
                <a:solidFill>
                  <a:srgbClr val="0000FF"/>
                </a:solidFill>
              </a:rPr>
              <a:t>, </a:t>
            </a:r>
            <a:r>
              <a:rPr lang="pt-BR" sz="2800" dirty="0" smtClean="0">
                <a:solidFill>
                  <a:schemeClr val="tx1">
                    <a:lumMod val="50000"/>
                    <a:lumOff val="50000"/>
                  </a:schemeClr>
                </a:solidFill>
              </a:rPr>
              <a:t>conforme definido no inciso II do art. 7º. §</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1200329"/>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Agentes Públicos de Envolvimento Obrigatório nas </a:t>
            </a:r>
            <a:r>
              <a:rPr lang="pt-BR" sz="3600" b="1" dirty="0" err="1" smtClean="0">
                <a:solidFill>
                  <a:schemeClr val="tx1">
                    <a:lumMod val="65000"/>
                    <a:lumOff val="35000"/>
                  </a:schemeClr>
                </a:solidFill>
                <a:latin typeface="Arial Black" pitchFamily="34" charset="0"/>
              </a:rPr>
              <a:t>PCAs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4216539"/>
          </a:xfrm>
          <a:prstGeom prst="rect">
            <a:avLst/>
          </a:prstGeom>
          <a:noFill/>
        </p:spPr>
        <p:txBody>
          <a:bodyPr wrap="square" rtlCol="0">
            <a:spAutoFit/>
          </a:bodyPr>
          <a:lstStyle/>
          <a:p>
            <a:r>
              <a:rPr lang="pt-BR" sz="2800" dirty="0" smtClean="0">
                <a:solidFill>
                  <a:schemeClr val="tx1">
                    <a:lumMod val="65000"/>
                    <a:lumOff val="35000"/>
                  </a:schemeClr>
                </a:solidFill>
              </a:rPr>
              <a:t>	d) Advogados</a:t>
            </a:r>
          </a:p>
          <a:p>
            <a:pPr marL="514350" indent="-514350" algn="just"/>
            <a:r>
              <a:rPr lang="pt-BR" sz="2000" b="1" dirty="0" smtClean="0">
                <a:solidFill>
                  <a:schemeClr val="tx1">
                    <a:lumMod val="65000"/>
                    <a:lumOff val="35000"/>
                  </a:schemeClr>
                </a:solidFill>
                <a:latin typeface="Arial" panose="020B0604020202020204" pitchFamily="34" charset="0"/>
                <a:cs typeface="Arial" panose="020B0604020202020204" pitchFamily="34" charset="0"/>
              </a:rPr>
              <a:t>Prejulgado nº 6: </a:t>
            </a:r>
          </a:p>
          <a:p>
            <a:pPr marL="514350" indent="-514350" algn="just"/>
            <a:r>
              <a:rPr lang="pt-BR" sz="2000" b="1" dirty="0" smtClean="0">
                <a:solidFill>
                  <a:schemeClr val="tx1">
                    <a:lumMod val="65000"/>
                    <a:lumOff val="35000"/>
                  </a:schemeClr>
                </a:solidFill>
                <a:latin typeface="Arial" panose="020B0604020202020204" pitchFamily="34" charset="0"/>
                <a:cs typeface="Arial" panose="020B0604020202020204" pitchFamily="34" charset="0"/>
              </a:rPr>
              <a:t>	Acórdão 1111/08 (Assessores Jurídicos e Contadores)</a:t>
            </a:r>
          </a:p>
          <a:p>
            <a:pPr marL="514350" indent="-514350" algn="just"/>
            <a:r>
              <a:rPr lang="pt-BR" sz="2000" b="1" dirty="0" smtClean="0">
                <a:solidFill>
                  <a:srgbClr val="0000FF"/>
                </a:solidFill>
                <a:latin typeface="Arial" panose="020B0604020202020204" pitchFamily="34" charset="0"/>
                <a:cs typeface="Arial" panose="020B0604020202020204" pitchFamily="34" charset="0"/>
              </a:rPr>
              <a:t>	</a:t>
            </a:r>
            <a:r>
              <a:rPr lang="pt-BR" sz="2000" dirty="0" smtClean="0">
                <a:solidFill>
                  <a:schemeClr val="tx1">
                    <a:lumMod val="50000"/>
                    <a:lumOff val="50000"/>
                  </a:schemeClr>
                </a:solidFill>
                <a:latin typeface="Arial" pitchFamily="34" charset="0"/>
                <a:cs typeface="Arial" pitchFamily="34" charset="0"/>
              </a:rPr>
              <a:t>1) Que os </a:t>
            </a:r>
            <a:r>
              <a:rPr lang="pt-BR" sz="2000" b="1" dirty="0" smtClean="0">
                <a:solidFill>
                  <a:schemeClr val="tx1">
                    <a:lumMod val="65000"/>
                    <a:lumOff val="35000"/>
                  </a:schemeClr>
                </a:solidFill>
                <a:latin typeface="Arial" pitchFamily="34" charset="0"/>
                <a:cs typeface="Arial" pitchFamily="34" charset="0"/>
              </a:rPr>
              <a:t>assessores</a:t>
            </a:r>
            <a:r>
              <a:rPr lang="pt-BR" sz="2000" b="1" dirty="0" smtClean="0">
                <a:solidFill>
                  <a:srgbClr val="0000FF"/>
                </a:solidFill>
                <a:latin typeface="Arial" pitchFamily="34" charset="0"/>
                <a:cs typeface="Arial" pitchFamily="34" charset="0"/>
              </a:rPr>
              <a:t> </a:t>
            </a:r>
            <a:r>
              <a:rPr lang="pt-BR" sz="2000" b="1" dirty="0" smtClean="0">
                <a:solidFill>
                  <a:schemeClr val="tx1">
                    <a:lumMod val="65000"/>
                    <a:lumOff val="35000"/>
                  </a:schemeClr>
                </a:solidFill>
                <a:latin typeface="Arial" pitchFamily="34" charset="0"/>
                <a:cs typeface="Arial" pitchFamily="34" charset="0"/>
              </a:rPr>
              <a:t>jurídicos</a:t>
            </a:r>
            <a:r>
              <a:rPr lang="pt-BR" sz="2000" dirty="0" smtClean="0">
                <a:solidFill>
                  <a:srgbClr val="0000FF"/>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e </a:t>
            </a:r>
            <a:r>
              <a:rPr lang="pt-BR" sz="2000" b="1" dirty="0" smtClean="0">
                <a:solidFill>
                  <a:schemeClr val="tx1">
                    <a:lumMod val="65000"/>
                    <a:lumOff val="35000"/>
                  </a:schemeClr>
                </a:solidFill>
                <a:latin typeface="Arial" pitchFamily="34" charset="0"/>
                <a:cs typeface="Arial" pitchFamily="34" charset="0"/>
              </a:rPr>
              <a:t>contadores</a:t>
            </a:r>
            <a:r>
              <a:rPr lang="pt-BR" sz="2000" dirty="0" smtClean="0">
                <a:solidFill>
                  <a:srgbClr val="0000FF"/>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devem ocupar cargos de provimento efetivo nos Municípios paranaenses mediante concurso público podendo ser nomeados para cargos de provimento em comissão apenas para funções de chefia, direção e assessoramento. </a:t>
            </a:r>
            <a:endParaRPr lang="pt-BR" sz="2000" b="1" dirty="0" smtClean="0">
              <a:solidFill>
                <a:schemeClr val="tx1">
                  <a:lumMod val="50000"/>
                  <a:lumOff val="50000"/>
                </a:schemeClr>
              </a:solidFill>
              <a:latin typeface="Arial" pitchFamily="34" charset="0"/>
              <a:cs typeface="Arial" pitchFamily="34" charset="0"/>
            </a:endParaRPr>
          </a:p>
          <a:p>
            <a:pPr marL="514350" indent="-514350" algn="just"/>
            <a:endParaRPr lang="pt-BR" sz="2000" b="1" dirty="0" smtClean="0">
              <a:solidFill>
                <a:schemeClr val="tx1">
                  <a:lumMod val="50000"/>
                  <a:lumOff val="50000"/>
                </a:schemeClr>
              </a:solidFill>
              <a:latin typeface="Arial" pitchFamily="34" charset="0"/>
              <a:cs typeface="Arial" pitchFamily="34" charset="0"/>
            </a:endParaRPr>
          </a:p>
          <a:p>
            <a:pPr marL="514350" indent="-514350" algn="just"/>
            <a:r>
              <a:rPr lang="pt-BR" sz="2000" b="1" dirty="0" smtClean="0">
                <a:solidFill>
                  <a:schemeClr val="tx1">
                    <a:lumMod val="50000"/>
                    <a:lumOff val="50000"/>
                  </a:schemeClr>
                </a:solidFill>
                <a:latin typeface="Arial" pitchFamily="34" charset="0"/>
                <a:cs typeface="Arial" pitchFamily="34" charset="0"/>
              </a:rPr>
              <a:t>	</a:t>
            </a:r>
            <a:r>
              <a:rPr lang="pt-BR" sz="2000" dirty="0" smtClean="0">
                <a:solidFill>
                  <a:schemeClr val="tx1">
                    <a:lumMod val="50000"/>
                    <a:lumOff val="50000"/>
                  </a:schemeClr>
                </a:solidFill>
                <a:latin typeface="Arial" pitchFamily="34" charset="0"/>
                <a:cs typeface="Arial" pitchFamily="34" charset="0"/>
              </a:rPr>
              <a:t>2) Terceirização das atividades de assessoria jurídica e assessoria contábil mediante licitação da qual só poderão participar pessoas jurídicas, excluídas do certame as sociedades e associações sem fins lucrativos. É admissível em caso de insucesso em concurso público.</a:t>
            </a:r>
            <a:endParaRPr lang="pt-BR" sz="2000" dirty="0" smtClean="0">
              <a:solidFill>
                <a:schemeClr val="tx1">
                  <a:lumMod val="50000"/>
                  <a:lumOff val="50000"/>
                </a:schemeClr>
              </a:solidFill>
            </a:endParaRPr>
          </a:p>
          <a:p>
            <a:endParaRPr lang="pt-BR" sz="2000" dirty="0" smtClean="0">
              <a:solidFill>
                <a:srgbClr val="0000FF"/>
              </a:solidFill>
            </a:endParaRP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0" y="2806728"/>
            <a:ext cx="12192000" cy="1415772"/>
          </a:xfrm>
          <a:prstGeom prst="rect">
            <a:avLst/>
          </a:prstGeom>
          <a:solidFill>
            <a:srgbClr val="FF6C00"/>
          </a:solidFill>
        </p:spPr>
        <p:txBody>
          <a:bodyPr wrap="square" rtlCol="0">
            <a:spAutoFit/>
          </a:bodyPr>
          <a:lstStyle/>
          <a:p>
            <a:pPr algn="ctr"/>
            <a:endParaRPr lang="pt-BR" sz="2500" dirty="0" smtClean="0">
              <a:latin typeface="Arial Black" panose="020B0A04020102020204" pitchFamily="34" charset="0"/>
            </a:endParaRPr>
          </a:p>
          <a:p>
            <a:pPr algn="ctr"/>
            <a:r>
              <a:rPr lang="pt-BR" sz="3600" dirty="0" smtClean="0">
                <a:solidFill>
                  <a:schemeClr val="bg1"/>
                </a:solidFill>
                <a:latin typeface="Arial Black" panose="020B0A04020102020204" pitchFamily="34" charset="0"/>
              </a:rPr>
              <a:t>3. LEGISLAÇÃO FUNDAMENTAL</a:t>
            </a:r>
            <a:endParaRPr lang="pt-BR" sz="2500" dirty="0" smtClean="0">
              <a:solidFill>
                <a:schemeClr val="bg1"/>
              </a:solidFill>
              <a:latin typeface="Arial Black" panose="020B0A04020102020204" pitchFamily="34" charset="0"/>
            </a:endParaRPr>
          </a:p>
          <a:p>
            <a:pPr algn="ctr"/>
            <a:endParaRPr lang="pt-BR" sz="2500" dirty="0">
              <a:solidFill>
                <a:srgbClr val="0000FF"/>
              </a:solidFill>
              <a:latin typeface="Arial Black" panose="020B0A04020102020204" pitchFamily="34" charset="0"/>
            </a:endParaRPr>
          </a:p>
        </p:txBody>
      </p:sp>
    </p:spTree>
    <p:extLst>
      <p:ext uri="{BB962C8B-B14F-4D97-AF65-F5344CB8AC3E}">
        <p14:creationId xmlns="" xmlns:p14="http://schemas.microsoft.com/office/powerpoint/2010/main" val="4160805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Legislação Fundamental</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970318"/>
          </a:xfrm>
          <a:prstGeom prst="rect">
            <a:avLst/>
          </a:prstGeom>
          <a:noFill/>
        </p:spPr>
        <p:txBody>
          <a:bodyPr wrap="square" rtlCol="0">
            <a:spAutoFit/>
          </a:bodyPr>
          <a:lstStyle/>
          <a:p>
            <a:r>
              <a:rPr lang="pt-BR" sz="2800" dirty="0" smtClean="0">
                <a:solidFill>
                  <a:schemeClr val="tx1">
                    <a:lumMod val="50000"/>
                    <a:lumOff val="50000"/>
                  </a:schemeClr>
                </a:solidFill>
              </a:rPr>
              <a:t>	a) Constituição federal</a:t>
            </a:r>
          </a:p>
          <a:p>
            <a:endParaRPr lang="pt-BR" sz="2800" dirty="0" smtClean="0">
              <a:solidFill>
                <a:schemeClr val="tx1">
                  <a:lumMod val="50000"/>
                  <a:lumOff val="50000"/>
                </a:schemeClr>
              </a:solidFill>
            </a:endParaRPr>
          </a:p>
          <a:p>
            <a:r>
              <a:rPr lang="pt-BR" sz="2800" dirty="0" smtClean="0">
                <a:solidFill>
                  <a:schemeClr val="tx1">
                    <a:lumMod val="50000"/>
                    <a:lumOff val="50000"/>
                  </a:schemeClr>
                </a:solidFill>
              </a:rPr>
              <a:t>	b) Lei 4.320/64</a:t>
            </a:r>
          </a:p>
          <a:p>
            <a:r>
              <a:rPr lang="pt-BR" sz="2800" dirty="0" smtClean="0">
                <a:solidFill>
                  <a:schemeClr val="tx1">
                    <a:lumMod val="50000"/>
                    <a:lumOff val="50000"/>
                  </a:schemeClr>
                </a:solidFill>
              </a:rPr>
              <a:t> </a:t>
            </a:r>
          </a:p>
          <a:p>
            <a:r>
              <a:rPr lang="pt-BR" sz="2800" dirty="0" smtClean="0">
                <a:solidFill>
                  <a:schemeClr val="tx1">
                    <a:lumMod val="50000"/>
                    <a:lumOff val="50000"/>
                  </a:schemeClr>
                </a:solidFill>
              </a:rPr>
              <a:t>	c) Lei complementar 101/2000</a:t>
            </a:r>
          </a:p>
          <a:p>
            <a:r>
              <a:rPr lang="pt-BR" sz="2800" dirty="0" smtClean="0">
                <a:solidFill>
                  <a:schemeClr val="tx1">
                    <a:lumMod val="50000"/>
                    <a:lumOff val="50000"/>
                  </a:schemeClr>
                </a:solidFill>
              </a:rPr>
              <a:t> </a:t>
            </a:r>
          </a:p>
          <a:p>
            <a:r>
              <a:rPr lang="pt-BR" sz="2800" dirty="0" smtClean="0">
                <a:solidFill>
                  <a:schemeClr val="tx1">
                    <a:lumMod val="50000"/>
                    <a:lumOff val="50000"/>
                  </a:schemeClr>
                </a:solidFill>
              </a:rPr>
              <a:t>	d) Constituição estadual</a:t>
            </a:r>
          </a:p>
          <a:p>
            <a:endParaRPr lang="pt-BR" sz="2800" dirty="0" smtClean="0">
              <a:solidFill>
                <a:schemeClr val="tx1">
                  <a:lumMod val="50000"/>
                  <a:lumOff val="50000"/>
                </a:schemeClr>
              </a:solidFill>
            </a:endParaRPr>
          </a:p>
          <a:p>
            <a:r>
              <a:rPr lang="pt-BR" sz="2800" dirty="0" smtClean="0">
                <a:solidFill>
                  <a:schemeClr val="tx1">
                    <a:lumMod val="50000"/>
                    <a:lumOff val="50000"/>
                  </a:schemeClr>
                </a:solidFill>
              </a:rPr>
              <a:t>	e) Lei orgânica municipal</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Legislação</a:t>
            </a:r>
            <a:r>
              <a:rPr lang="pt-BR" sz="3600" b="1" dirty="0" smtClean="0">
                <a:solidFill>
                  <a:srgbClr val="0000FF"/>
                </a:solidFill>
                <a:latin typeface="Arial Black" pitchFamily="34" charset="0"/>
              </a:rPr>
              <a:t> </a:t>
            </a:r>
            <a:r>
              <a:rPr lang="pt-BR" sz="3600" b="1" dirty="0" smtClean="0">
                <a:solidFill>
                  <a:schemeClr val="tx1">
                    <a:lumMod val="65000"/>
                    <a:lumOff val="35000"/>
                  </a:schemeClr>
                </a:solidFill>
                <a:latin typeface="Arial Black" pitchFamily="34" charset="0"/>
              </a:rPr>
              <a:t>Fundamental</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970318"/>
          </a:xfrm>
          <a:prstGeom prst="rect">
            <a:avLst/>
          </a:prstGeom>
          <a:noFill/>
        </p:spPr>
        <p:txBody>
          <a:bodyPr wrap="square" rtlCol="0">
            <a:spAutoFit/>
          </a:bodyPr>
          <a:lstStyle/>
          <a:p>
            <a:pPr marL="514350" indent="-514350">
              <a:buAutoNum type="alphaLcParenR"/>
            </a:pPr>
            <a:r>
              <a:rPr lang="pt-BR" sz="2800" b="1" dirty="0" smtClean="0">
                <a:solidFill>
                  <a:schemeClr val="tx1">
                    <a:lumMod val="65000"/>
                    <a:lumOff val="35000"/>
                  </a:schemeClr>
                </a:solidFill>
              </a:rPr>
              <a:t>Constituição federal</a:t>
            </a:r>
          </a:p>
          <a:p>
            <a:pPr marL="514350" indent="-514350"/>
            <a:r>
              <a:rPr lang="en-US" sz="2800" dirty="0" smtClean="0">
                <a:solidFill>
                  <a:srgbClr val="0000FF"/>
                </a:solidFill>
                <a:ea typeface="Calibri"/>
                <a:cs typeface="Times New Roman"/>
              </a:rPr>
              <a:t>		</a:t>
            </a:r>
            <a:r>
              <a:rPr lang="en-US" sz="2800" dirty="0" smtClean="0">
                <a:solidFill>
                  <a:schemeClr val="tx1">
                    <a:lumMod val="50000"/>
                    <a:lumOff val="50000"/>
                  </a:schemeClr>
                </a:solidFill>
                <a:ea typeface="Calibri"/>
                <a:cs typeface="Times New Roman"/>
              </a:rPr>
              <a:t>CF (art. 71); </a:t>
            </a:r>
          </a:p>
          <a:p>
            <a:pPr marL="990600" lvl="2" algn="just">
              <a:buFont typeface="Arial" pitchFamily="34" charset="0"/>
              <a:buChar char="•"/>
            </a:pPr>
            <a:r>
              <a:rPr lang="en-US" sz="2800" dirty="0" smtClean="0">
                <a:solidFill>
                  <a:schemeClr val="tx1">
                    <a:lumMod val="50000"/>
                    <a:lumOff val="50000"/>
                  </a:schemeClr>
                </a:solidFill>
                <a:ea typeface="Calibri"/>
                <a:cs typeface="Times New Roman"/>
              </a:rPr>
              <a:t> Compete </a:t>
            </a:r>
            <a:r>
              <a:rPr lang="en-US" sz="2800" dirty="0" err="1" smtClean="0">
                <a:solidFill>
                  <a:schemeClr val="tx1">
                    <a:lumMod val="50000"/>
                    <a:lumOff val="50000"/>
                  </a:schemeClr>
                </a:solidFill>
                <a:ea typeface="Calibri"/>
                <a:cs typeface="Times New Roman"/>
              </a:rPr>
              <a:t>ao</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legislativo</a:t>
            </a:r>
            <a:r>
              <a:rPr lang="en-US" sz="2800" dirty="0" smtClean="0">
                <a:solidFill>
                  <a:schemeClr val="tx1">
                    <a:lumMod val="50000"/>
                    <a:lumOff val="50000"/>
                  </a:schemeClr>
                </a:solidFill>
                <a:ea typeface="Calibri"/>
                <a:cs typeface="Times New Roman"/>
              </a:rPr>
              <a:t>, com </a:t>
            </a:r>
            <a:r>
              <a:rPr lang="en-US" sz="2800" dirty="0" err="1" smtClean="0">
                <a:solidFill>
                  <a:schemeClr val="tx1">
                    <a:lumMod val="50000"/>
                    <a:lumOff val="50000"/>
                  </a:schemeClr>
                </a:solidFill>
                <a:ea typeface="Calibri"/>
                <a:cs typeface="Times New Roman"/>
              </a:rPr>
              <a:t>auxílio</a:t>
            </a:r>
            <a:r>
              <a:rPr lang="en-US" sz="2800" dirty="0" smtClean="0">
                <a:solidFill>
                  <a:schemeClr val="tx1">
                    <a:lumMod val="50000"/>
                    <a:lumOff val="50000"/>
                  </a:schemeClr>
                </a:solidFill>
                <a:ea typeface="Calibri"/>
                <a:cs typeface="Times New Roman"/>
              </a:rPr>
              <a:t> do TCU/TCE</a:t>
            </a:r>
            <a:endParaRPr lang="pt-BR" sz="2800" dirty="0" smtClean="0">
              <a:solidFill>
                <a:schemeClr val="tx1">
                  <a:lumMod val="50000"/>
                  <a:lumOff val="50000"/>
                </a:schemeClr>
              </a:solidFill>
              <a:ea typeface="Calibri"/>
              <a:cs typeface="Times New Roman"/>
            </a:endParaRPr>
          </a:p>
          <a:p>
            <a:endParaRPr lang="pt-BR" sz="2800" dirty="0" smtClean="0">
              <a:solidFill>
                <a:schemeClr val="tx1">
                  <a:lumMod val="65000"/>
                  <a:lumOff val="35000"/>
                </a:schemeClr>
              </a:solidFill>
            </a:endParaRPr>
          </a:p>
          <a:p>
            <a:r>
              <a:rPr lang="pt-BR" sz="2800" b="1" dirty="0" smtClean="0">
                <a:solidFill>
                  <a:schemeClr val="tx1">
                    <a:lumMod val="65000"/>
                    <a:lumOff val="35000"/>
                  </a:schemeClr>
                </a:solidFill>
              </a:rPr>
              <a:t> b) Lei 4.320/64</a:t>
            </a:r>
          </a:p>
          <a:p>
            <a:r>
              <a:rPr lang="pt-BR" sz="2800" dirty="0" smtClean="0">
                <a:solidFill>
                  <a:schemeClr val="tx1">
                    <a:lumMod val="50000"/>
                    <a:lumOff val="50000"/>
                  </a:schemeClr>
                </a:solidFill>
              </a:rPr>
              <a:t>LF 4320/64 (art. 82, § 1º); </a:t>
            </a:r>
          </a:p>
          <a:p>
            <a:r>
              <a:rPr lang="pt-BR" sz="2800" dirty="0" smtClean="0">
                <a:solidFill>
                  <a:srgbClr val="0000FF"/>
                </a:solidFill>
              </a:rPr>
              <a:t> </a:t>
            </a:r>
          </a:p>
          <a:p>
            <a:r>
              <a:rPr lang="pt-BR" sz="2800" b="1" dirty="0" smtClean="0">
                <a:solidFill>
                  <a:schemeClr val="tx1">
                    <a:lumMod val="65000"/>
                    <a:lumOff val="35000"/>
                  </a:schemeClr>
                </a:solidFill>
              </a:rPr>
              <a:t>c) Lei complementar 101/2000</a:t>
            </a:r>
          </a:p>
          <a:p>
            <a:r>
              <a:rPr lang="pt-BR" sz="2800" dirty="0" smtClean="0"/>
              <a:t> </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Legislação Fundamental</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56677" y="1695708"/>
            <a:ext cx="11055993" cy="4832092"/>
          </a:xfrm>
          <a:prstGeom prst="rect">
            <a:avLst/>
          </a:prstGeom>
          <a:noFill/>
        </p:spPr>
        <p:txBody>
          <a:bodyPr wrap="square" rtlCol="0">
            <a:spAutoFit/>
          </a:bodyPr>
          <a:lstStyle/>
          <a:p>
            <a:r>
              <a:rPr lang="pt-BR" sz="2800" dirty="0" smtClean="0">
                <a:solidFill>
                  <a:schemeClr val="tx1">
                    <a:lumMod val="65000"/>
                    <a:lumOff val="35000"/>
                  </a:schemeClr>
                </a:solidFill>
              </a:rPr>
              <a:t>  </a:t>
            </a:r>
            <a:r>
              <a:rPr lang="pt-BR" sz="2800" b="1" dirty="0" smtClean="0">
                <a:solidFill>
                  <a:schemeClr val="tx1">
                    <a:lumMod val="65000"/>
                    <a:lumOff val="35000"/>
                  </a:schemeClr>
                </a:solidFill>
              </a:rPr>
              <a:t>d) Constituição Estadual</a:t>
            </a:r>
          </a:p>
          <a:p>
            <a:endParaRPr lang="pt-BR" sz="2800" dirty="0" smtClean="0">
              <a:solidFill>
                <a:srgbClr val="0000FF"/>
              </a:solidFill>
            </a:endParaRPr>
          </a:p>
          <a:p>
            <a:r>
              <a:rPr lang="pt-BR" sz="2800" b="1" dirty="0" smtClean="0">
                <a:solidFill>
                  <a:schemeClr val="tx1">
                    <a:lumMod val="65000"/>
                    <a:lumOff val="35000"/>
                  </a:schemeClr>
                </a:solidFill>
              </a:rPr>
              <a:t>Art. 20</a:t>
            </a:r>
            <a:r>
              <a:rPr lang="pt-BR" sz="2800" b="1" dirty="0" smtClean="0">
                <a:solidFill>
                  <a:srgbClr val="0000FF"/>
                </a:solidFill>
              </a:rPr>
              <a:t>.</a:t>
            </a:r>
            <a:r>
              <a:rPr lang="pt-BR" sz="2800" dirty="0" smtClean="0">
                <a:solidFill>
                  <a:srgbClr val="0000FF"/>
                </a:solidFill>
              </a:rPr>
              <a:t> </a:t>
            </a:r>
            <a:r>
              <a:rPr lang="pt-BR" sz="2800" dirty="0" smtClean="0">
                <a:solidFill>
                  <a:schemeClr val="tx1">
                    <a:lumMod val="50000"/>
                    <a:lumOff val="50000"/>
                  </a:schemeClr>
                </a:solidFill>
              </a:rPr>
              <a:t>O Estado não intervirá nos Municípios, exceto quando:</a:t>
            </a:r>
          </a:p>
          <a:p>
            <a:r>
              <a:rPr lang="pt-BR" sz="2800" b="1" dirty="0" smtClean="0">
                <a:solidFill>
                  <a:schemeClr val="tx1">
                    <a:lumMod val="50000"/>
                    <a:lumOff val="50000"/>
                  </a:schemeClr>
                </a:solidFill>
              </a:rPr>
              <a:t>II -</a:t>
            </a:r>
            <a:r>
              <a:rPr lang="pt-BR" sz="2800" dirty="0" smtClean="0">
                <a:solidFill>
                  <a:schemeClr val="tx1">
                    <a:lumMod val="50000"/>
                    <a:lumOff val="50000"/>
                  </a:schemeClr>
                </a:solidFill>
              </a:rPr>
              <a:t> não forem prestadas as contas devidas, na forma da lei;</a:t>
            </a:r>
          </a:p>
          <a:p>
            <a:r>
              <a:rPr lang="pt-BR" sz="2800" b="1" dirty="0" smtClean="0">
                <a:solidFill>
                  <a:schemeClr val="tx1">
                    <a:lumMod val="50000"/>
                    <a:lumOff val="50000"/>
                  </a:schemeClr>
                </a:solidFill>
              </a:rPr>
              <a:t>§ 1º.</a:t>
            </a:r>
            <a:r>
              <a:rPr lang="pt-BR" sz="2800" dirty="0" smtClean="0">
                <a:solidFill>
                  <a:schemeClr val="tx1">
                    <a:lumMod val="50000"/>
                    <a:lumOff val="50000"/>
                  </a:schemeClr>
                </a:solidFill>
              </a:rPr>
              <a:t> A intervenção será decretada pelo Governador, de ofício, ou mediante solicitação da Câmara Municipal, aprovada pelo voto da maioria absoluta dos seus membros, ou do Tribunal de Contas do Estado, dependendo sua execução de prévia apreciação e aprovação da Assembléia Legislativa, no prazo de vinte e quatro horas.</a:t>
            </a:r>
            <a:r>
              <a:rPr lang="pt-BR" sz="2800" dirty="0" smtClean="0"/>
              <a:t/>
            </a:r>
            <a:br>
              <a:rPr lang="pt-BR" sz="2800" dirty="0" smtClean="0"/>
            </a:br>
            <a:r>
              <a:rPr lang="pt-BR" sz="2800" u="sng" dirty="0" smtClean="0">
                <a:hlinkClick r:id="rId3"/>
              </a:rPr>
              <a:t>(vide Lei Complementar 113 de 15/12/2005)</a:t>
            </a:r>
            <a:r>
              <a:rPr lang="pt-BR" sz="2800" u="sng" dirty="0" smtClean="0">
                <a:hlinkClick r:id="rId4"/>
              </a:rPr>
              <a:t> (vide Lei Complementar 113 de 15/12/2005)</a:t>
            </a:r>
            <a:endParaRPr lang="pt-BR" sz="2800" dirty="0" smtClean="0"/>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1043801"/>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1.a) </a:t>
            </a:r>
            <a:r>
              <a:rPr lang="pt-BR" sz="3600" dirty="0" smtClean="0">
                <a:solidFill>
                  <a:schemeClr val="tx1">
                    <a:lumMod val="65000"/>
                    <a:lumOff val="35000"/>
                  </a:schemeClr>
                </a:solidFill>
                <a:latin typeface="Arial Black" pitchFamily="34" charset="0"/>
              </a:rPr>
              <a:t>Fundamentação e motivações</a:t>
            </a:r>
            <a:endParaRPr lang="pt-BR" sz="3600" dirty="0">
              <a:solidFill>
                <a:schemeClr val="tx1">
                  <a:lumMod val="65000"/>
                  <a:lumOff val="35000"/>
                </a:schemeClr>
              </a:solidFill>
              <a:latin typeface="Arial Black" pitchFamily="34" charset="0"/>
              <a:cs typeface="Arial"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453030" y="1873508"/>
            <a:ext cx="11055993" cy="4832092"/>
          </a:xfrm>
          <a:prstGeom prst="rect">
            <a:avLst/>
          </a:prstGeom>
          <a:noFill/>
        </p:spPr>
        <p:txBody>
          <a:bodyPr wrap="square" rtlCol="0">
            <a:spAutoFit/>
          </a:bodyPr>
          <a:lstStyle/>
          <a:p>
            <a:pPr lvl="1" algn="just">
              <a:buFont typeface="Arial" pitchFamily="34" charset="0"/>
              <a:buChar char="•"/>
            </a:pPr>
            <a:r>
              <a:rPr lang="pt-BR" sz="2800" dirty="0" smtClean="0">
                <a:solidFill>
                  <a:schemeClr val="tx1">
                    <a:lumMod val="65000"/>
                    <a:lumOff val="35000"/>
                  </a:schemeClr>
                </a:solidFill>
                <a:latin typeface="Arial" panose="020B0604020202020204" pitchFamily="34" charset="0"/>
                <a:cs typeface="Arial" panose="020B0604020202020204" pitchFamily="34" charset="0"/>
              </a:rPr>
              <a:t> </a:t>
            </a:r>
            <a:r>
              <a:rPr lang="pt-BR" sz="2800" b="1" dirty="0" smtClean="0">
                <a:solidFill>
                  <a:schemeClr val="tx1">
                    <a:lumMod val="65000"/>
                    <a:lumOff val="35000"/>
                  </a:schemeClr>
                </a:solidFill>
                <a:latin typeface="Arial" panose="020B0604020202020204" pitchFamily="34" charset="0"/>
                <a:cs typeface="Arial" panose="020B0604020202020204" pitchFamily="34" charset="0"/>
              </a:rPr>
              <a:t>Legislação Estadual</a:t>
            </a:r>
          </a:p>
          <a:p>
            <a:pPr lvl="1" algn="just">
              <a:buFont typeface="Arial" pitchFamily="34" charset="0"/>
              <a:buChar char="•"/>
            </a:pPr>
            <a:r>
              <a:rPr lang="en-US" sz="2800" b="1" dirty="0" smtClean="0">
                <a:solidFill>
                  <a:schemeClr val="tx1">
                    <a:lumMod val="65000"/>
                    <a:lumOff val="35000"/>
                  </a:schemeClr>
                </a:solidFill>
                <a:ea typeface="Calibri"/>
                <a:cs typeface="Times New Roman"/>
              </a:rPr>
              <a:t> LCE 113/05 (art. 23, § 1º);</a:t>
            </a:r>
          </a:p>
          <a:p>
            <a:pPr marL="990600" lvl="1" algn="just">
              <a:buFont typeface="Arial" pitchFamily="34" charset="0"/>
              <a:buChar char="•"/>
            </a:pPr>
            <a:r>
              <a:rPr lang="pt-BR" sz="2800" b="1" dirty="0" smtClean="0">
                <a:solidFill>
                  <a:schemeClr val="tx1">
                    <a:lumMod val="50000"/>
                    <a:lumOff val="50000"/>
                  </a:schemeClr>
                </a:solidFill>
              </a:rPr>
              <a:t> § 1º </a:t>
            </a:r>
            <a:r>
              <a:rPr lang="pt-BR" sz="2800" dirty="0" smtClean="0">
                <a:solidFill>
                  <a:schemeClr val="tx1">
                    <a:lumMod val="50000"/>
                    <a:lumOff val="50000"/>
                  </a:schemeClr>
                </a:solidFill>
              </a:rPr>
              <a:t>O balanço das contas será remetido ao Tribunal</a:t>
            </a:r>
          </a:p>
          <a:p>
            <a:pPr marL="990600" lvl="1" algn="just"/>
            <a:r>
              <a:rPr lang="pt-BR" sz="2800" dirty="0" smtClean="0">
                <a:solidFill>
                  <a:schemeClr val="tx1">
                    <a:lumMod val="50000"/>
                    <a:lumOff val="50000"/>
                  </a:schemeClr>
                </a:solidFill>
              </a:rPr>
              <a:t>de Contas até 31 de março de cada ano, juntamente</a:t>
            </a:r>
          </a:p>
          <a:p>
            <a:pPr marL="990600" lvl="1" algn="just"/>
            <a:r>
              <a:rPr lang="pt-BR" sz="2800" dirty="0" smtClean="0">
                <a:solidFill>
                  <a:schemeClr val="tx1">
                    <a:lumMod val="50000"/>
                    <a:lumOff val="50000"/>
                  </a:schemeClr>
                </a:solidFill>
              </a:rPr>
              <a:t>com as peças acessórias e relatório circunstanciado</a:t>
            </a:r>
          </a:p>
          <a:p>
            <a:pPr marL="990600" lvl="1" algn="just"/>
            <a:r>
              <a:rPr lang="pt-BR" sz="2800" dirty="0" smtClean="0">
                <a:solidFill>
                  <a:schemeClr val="tx1">
                    <a:lumMod val="50000"/>
                    <a:lumOff val="50000"/>
                  </a:schemeClr>
                </a:solidFill>
              </a:rPr>
              <a:t>do Executivo e Legislativo Municipal.</a:t>
            </a:r>
            <a:endParaRPr lang="en-US" sz="2800" dirty="0" smtClean="0">
              <a:solidFill>
                <a:schemeClr val="tx1">
                  <a:lumMod val="50000"/>
                  <a:lumOff val="50000"/>
                </a:schemeClr>
              </a:solidFill>
              <a:ea typeface="Calibri"/>
              <a:cs typeface="Times New Roman"/>
            </a:endParaRPr>
          </a:p>
          <a:p>
            <a:pPr lvl="1" algn="just">
              <a:buFont typeface="Arial" pitchFamily="34" charset="0"/>
              <a:buChar char="•"/>
            </a:pPr>
            <a:endParaRPr lang="en-US" sz="2000" dirty="0" smtClean="0">
              <a:solidFill>
                <a:srgbClr val="0000FF"/>
              </a:solidFill>
              <a:ea typeface="Calibri"/>
              <a:cs typeface="Times New Roman"/>
            </a:endParaRPr>
          </a:p>
          <a:p>
            <a:pPr lvl="1" algn="just">
              <a:buFont typeface="Arial" pitchFamily="34" charset="0"/>
              <a:buChar char="•"/>
            </a:pPr>
            <a:r>
              <a:rPr lang="en-US" sz="2800" b="1" dirty="0" smtClean="0">
                <a:solidFill>
                  <a:schemeClr val="tx1">
                    <a:lumMod val="65000"/>
                    <a:lumOff val="35000"/>
                  </a:schemeClr>
                </a:solidFill>
                <a:ea typeface="Calibri"/>
                <a:cs typeface="Times New Roman"/>
              </a:rPr>
              <a:t> RI-TCEPR (arts. 215, § 1º, e 225)</a:t>
            </a:r>
          </a:p>
          <a:p>
            <a:pPr lvl="2" algn="just">
              <a:buFont typeface="Arial" pitchFamily="34" charset="0"/>
              <a:buChar char="•"/>
            </a:pPr>
            <a:r>
              <a:rPr lang="x-none" sz="2800" b="1" smtClean="0">
                <a:solidFill>
                  <a:schemeClr val="tx1">
                    <a:lumMod val="65000"/>
                    <a:lumOff val="35000"/>
                  </a:schemeClr>
                </a:solidFill>
              </a:rPr>
              <a:t>Art. 215. </a:t>
            </a:r>
            <a:r>
              <a:rPr lang="x-none" sz="2800" smtClean="0">
                <a:solidFill>
                  <a:schemeClr val="tx1">
                    <a:lumMod val="50000"/>
                    <a:lumOff val="50000"/>
                  </a:schemeClr>
                </a:solidFill>
              </a:rPr>
              <a:t>O Tribunal emitirá parecer prévio sobre a prestação de contas do Poder Executivo Municipal, no prazo máximo de 1 (um) ano, contado do seu recebimento.</a:t>
            </a:r>
            <a:endParaRPr lang="pt-BR" sz="2800" dirty="0" smtClean="0">
              <a:solidFill>
                <a:schemeClr val="tx1">
                  <a:lumMod val="50000"/>
                  <a:lumOff val="50000"/>
                </a:schemeClr>
              </a:solidFill>
              <a:latin typeface="Arial" panose="020B0604020202020204" pitchFamily="34" charset="0"/>
              <a:cs typeface="Arial" panose="020B0604020202020204" pitchFamily="34" charset="0"/>
            </a:endParaRPr>
          </a:p>
        </p:txBody>
      </p:sp>
      <p:sp>
        <p:nvSpPr>
          <p:cNvPr id="69634" name="AutoShape 2" descr="https://admin-blog.grupogen.com.br/app/uploads/sites/2/2020/03/alteracao-de-metas-fisca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7" name="Picture 2"/>
          <p:cNvPicPr>
            <a:picLocks noChangeAspect="1" noChangeArrowheads="1"/>
          </p:cNvPicPr>
          <p:nvPr/>
        </p:nvPicPr>
        <p:blipFill>
          <a:blip r:embed="rId3"/>
          <a:srcRect/>
          <a:stretch>
            <a:fillRect/>
          </a:stretch>
        </p:blipFill>
        <p:spPr bwMode="auto">
          <a:xfrm>
            <a:off x="9588500" y="1579563"/>
            <a:ext cx="2293310" cy="3246437"/>
          </a:xfrm>
          <a:prstGeom prst="rect">
            <a:avLst/>
          </a:prstGeom>
          <a:noFill/>
          <a:ln w="9525">
            <a:noFill/>
            <a:miter lim="800000"/>
            <a:headEnd/>
            <a:tailEnd/>
          </a:ln>
          <a:effectLst/>
        </p:spPr>
      </p:pic>
    </p:spTree>
    <p:extLst>
      <p:ext uri="{BB962C8B-B14F-4D97-AF65-F5344CB8AC3E}">
        <p14:creationId xmlns="" xmlns:p14="http://schemas.microsoft.com/office/powerpoint/2010/main" val="42092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Legislação Fundamental</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970318"/>
          </a:xfrm>
          <a:prstGeom prst="rect">
            <a:avLst/>
          </a:prstGeom>
          <a:noFill/>
        </p:spPr>
        <p:txBody>
          <a:bodyPr wrap="square" rtlCol="0">
            <a:spAutoFit/>
          </a:bodyPr>
          <a:lstStyle/>
          <a:p>
            <a:r>
              <a:rPr lang="pt-BR" sz="2800" b="1" dirty="0" smtClean="0">
                <a:solidFill>
                  <a:schemeClr val="tx1">
                    <a:lumMod val="65000"/>
                    <a:lumOff val="35000"/>
                  </a:schemeClr>
                </a:solidFill>
              </a:rPr>
              <a:t>e) Lei Orgânica Municipal</a:t>
            </a:r>
          </a:p>
          <a:p>
            <a:endParaRPr lang="pt-BR" sz="2800" dirty="0" smtClean="0">
              <a:solidFill>
                <a:srgbClr val="0000FF"/>
              </a:solidFill>
            </a:endParaRPr>
          </a:p>
          <a:p>
            <a:r>
              <a:rPr lang="pt-BR" sz="2800" dirty="0" smtClean="0">
                <a:solidFill>
                  <a:schemeClr val="tx1">
                    <a:lumMod val="50000"/>
                    <a:lumOff val="50000"/>
                  </a:schemeClr>
                </a:solidFill>
              </a:rPr>
              <a:t>Obs. Alguns entes federativos podem acrescer requisitos com prévio ato, desde que não exclua requisitos das legislações fundamentais.</a:t>
            </a:r>
          </a:p>
          <a:p>
            <a:endParaRPr lang="pt-BR" sz="2000" dirty="0" smtClean="0">
              <a:solidFill>
                <a:schemeClr val="tx1">
                  <a:lumMod val="50000"/>
                  <a:lumOff val="50000"/>
                </a:schemeClr>
              </a:solidFill>
            </a:endParaRPr>
          </a:p>
          <a:p>
            <a:r>
              <a:rPr lang="pt-BR" sz="2800" dirty="0" smtClean="0">
                <a:solidFill>
                  <a:schemeClr val="tx1">
                    <a:lumMod val="50000"/>
                    <a:lumOff val="50000"/>
                  </a:schemeClr>
                </a:solidFill>
              </a:rPr>
              <a:t>	Leis Municipais</a:t>
            </a:r>
          </a:p>
          <a:p>
            <a:r>
              <a:rPr lang="pt-BR" sz="2800" dirty="0" smtClean="0">
                <a:solidFill>
                  <a:schemeClr val="tx1">
                    <a:lumMod val="50000"/>
                    <a:lumOff val="50000"/>
                  </a:schemeClr>
                </a:solidFill>
              </a:rPr>
              <a:t>	Decretos</a:t>
            </a:r>
          </a:p>
          <a:p>
            <a:r>
              <a:rPr lang="pt-BR" sz="2800" dirty="0" smtClean="0">
                <a:solidFill>
                  <a:schemeClr val="tx1">
                    <a:lumMod val="50000"/>
                    <a:lumOff val="50000"/>
                  </a:schemeClr>
                </a:solidFill>
              </a:rPr>
              <a:t>	Portarias</a:t>
            </a:r>
          </a:p>
          <a:p>
            <a:r>
              <a:rPr lang="pt-BR" sz="2800" dirty="0" smtClean="0">
                <a:solidFill>
                  <a:schemeClr val="tx1">
                    <a:lumMod val="50000"/>
                    <a:lumOff val="50000"/>
                  </a:schemeClr>
                </a:solidFill>
              </a:rPr>
              <a:t>	Resoluções</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0" y="2806728"/>
            <a:ext cx="12192000" cy="1415772"/>
          </a:xfrm>
          <a:prstGeom prst="rect">
            <a:avLst/>
          </a:prstGeom>
          <a:solidFill>
            <a:srgbClr val="FF6C00"/>
          </a:solidFill>
        </p:spPr>
        <p:txBody>
          <a:bodyPr wrap="square" rtlCol="0">
            <a:spAutoFit/>
          </a:bodyPr>
          <a:lstStyle/>
          <a:p>
            <a:pPr algn="ctr"/>
            <a:endParaRPr lang="pt-BR" sz="2500" dirty="0" smtClean="0">
              <a:latin typeface="Arial Black" panose="020B0A04020102020204" pitchFamily="34" charset="0"/>
            </a:endParaRPr>
          </a:p>
          <a:p>
            <a:pPr algn="ctr"/>
            <a:r>
              <a:rPr lang="pt-BR" sz="3600" dirty="0" smtClean="0">
                <a:solidFill>
                  <a:schemeClr val="bg1"/>
                </a:solidFill>
                <a:latin typeface="Arial Black" panose="020B0A04020102020204" pitchFamily="34" charset="0"/>
              </a:rPr>
              <a:t>4. PCA: A FORMAÇÃO DO PROCESSO</a:t>
            </a:r>
            <a:endParaRPr lang="pt-BR" sz="2500" dirty="0" smtClean="0">
              <a:solidFill>
                <a:schemeClr val="bg1"/>
              </a:solidFill>
              <a:latin typeface="Arial Black" panose="020B0A04020102020204" pitchFamily="34" charset="0"/>
            </a:endParaRPr>
          </a:p>
          <a:p>
            <a:pPr algn="ctr"/>
            <a:endParaRPr lang="pt-BR" sz="2500" dirty="0">
              <a:solidFill>
                <a:srgbClr val="0000FF"/>
              </a:solidFill>
              <a:latin typeface="Arial Black" panose="020B0A04020102020204" pitchFamily="34" charset="0"/>
            </a:endParaRPr>
          </a:p>
        </p:txBody>
      </p:sp>
    </p:spTree>
    <p:extLst>
      <p:ext uri="{BB962C8B-B14F-4D97-AF65-F5344CB8AC3E}">
        <p14:creationId xmlns="" xmlns:p14="http://schemas.microsoft.com/office/powerpoint/2010/main" val="4160805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2246769"/>
          </a:xfrm>
          <a:prstGeom prst="rect">
            <a:avLst/>
          </a:prstGeom>
          <a:noFill/>
        </p:spPr>
        <p:txBody>
          <a:bodyPr wrap="square" rtlCol="0">
            <a:spAutoFit/>
          </a:bodyPr>
          <a:lstStyle/>
          <a:p>
            <a:pPr marL="514350" indent="-514350">
              <a:buAutoNum type="alphaLcParenR"/>
            </a:pPr>
            <a:r>
              <a:rPr lang="pt-BR" sz="2800" dirty="0" smtClean="0">
                <a:solidFill>
                  <a:schemeClr val="tx1">
                    <a:lumMod val="50000"/>
                    <a:lumOff val="50000"/>
                  </a:schemeClr>
                </a:solidFill>
              </a:rPr>
              <a:t>Responsáveis pela prestação de contas</a:t>
            </a:r>
          </a:p>
          <a:p>
            <a:pPr marL="514350" indent="-514350">
              <a:buAutoNum type="alphaLcParenR"/>
            </a:pPr>
            <a:r>
              <a:rPr lang="pt-BR" sz="2800" dirty="0" smtClean="0">
                <a:solidFill>
                  <a:schemeClr val="tx1">
                    <a:lumMod val="50000"/>
                    <a:lumOff val="50000"/>
                  </a:schemeClr>
                </a:solidFill>
              </a:rPr>
              <a:t>Constituição do processo</a:t>
            </a:r>
          </a:p>
          <a:p>
            <a:pPr marL="514350" indent="-514350">
              <a:buAutoNum type="alphaLcParenR"/>
            </a:pPr>
            <a:r>
              <a:rPr lang="pt-BR" sz="2800" dirty="0" smtClean="0">
                <a:solidFill>
                  <a:schemeClr val="tx1">
                    <a:lumMod val="50000"/>
                    <a:lumOff val="50000"/>
                  </a:schemeClr>
                </a:solidFill>
              </a:rPr>
              <a:t>Documentos obrigatórios ao Executivo</a:t>
            </a:r>
          </a:p>
          <a:p>
            <a:pPr marL="514350" indent="-514350">
              <a:buAutoNum type="alphaLcParenR"/>
            </a:pPr>
            <a:r>
              <a:rPr lang="pt-BR" sz="2800" dirty="0" smtClean="0">
                <a:solidFill>
                  <a:schemeClr val="tx1">
                    <a:lumMod val="50000"/>
                    <a:lumOff val="50000"/>
                  </a:schemeClr>
                </a:solidFill>
              </a:rPr>
              <a:t>Documentos obrigatórios ao Legislativo </a:t>
            </a:r>
          </a:p>
          <a:p>
            <a:pPr marL="514350" indent="-514350">
              <a:buAutoNum type="alphaLcParenR"/>
            </a:pPr>
            <a:r>
              <a:rPr lang="pt-BR" sz="2800" dirty="0" smtClean="0">
                <a:solidFill>
                  <a:schemeClr val="tx1">
                    <a:lumMod val="50000"/>
                    <a:lumOff val="50000"/>
                  </a:schemeClr>
                </a:solidFill>
              </a:rPr>
              <a:t>Pareceres dos fundos municipais</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970318"/>
          </a:xfrm>
          <a:prstGeom prst="rect">
            <a:avLst/>
          </a:prstGeom>
          <a:noFill/>
        </p:spPr>
        <p:txBody>
          <a:bodyPr wrap="square" rtlCol="0">
            <a:spAutoFit/>
          </a:bodyPr>
          <a:lstStyle/>
          <a:p>
            <a:pPr marL="514350" indent="-514350">
              <a:buAutoNum type="alphaLcParenR"/>
            </a:pPr>
            <a:r>
              <a:rPr lang="pt-BR" sz="2800" dirty="0" smtClean="0">
                <a:solidFill>
                  <a:schemeClr val="tx1">
                    <a:lumMod val="50000"/>
                    <a:lumOff val="50000"/>
                  </a:schemeClr>
                </a:solidFill>
              </a:rPr>
              <a:t>Responsáveis pela prestação de contas</a:t>
            </a:r>
          </a:p>
          <a:p>
            <a:pPr marL="514350" indent="-514350"/>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Art. 8º Observado o art. 7º quanto ao período de responsabilidade, designam se </a:t>
            </a:r>
            <a:r>
              <a:rPr lang="pt-BR" sz="2800" b="1" dirty="0" smtClean="0">
                <a:solidFill>
                  <a:schemeClr val="tx1">
                    <a:lumMod val="65000"/>
                    <a:lumOff val="35000"/>
                  </a:schemeClr>
                </a:solidFill>
              </a:rPr>
              <a:t>gestor das contas </a:t>
            </a:r>
            <a:r>
              <a:rPr lang="pt-BR" sz="2800" dirty="0" smtClean="0">
                <a:solidFill>
                  <a:schemeClr val="tx1">
                    <a:lumMod val="65000"/>
                    <a:lumOff val="35000"/>
                  </a:schemeClr>
                </a:solidFill>
              </a:rPr>
              <a:t>e </a:t>
            </a:r>
            <a:r>
              <a:rPr lang="pt-BR" sz="2800" b="1" dirty="0" smtClean="0">
                <a:solidFill>
                  <a:schemeClr val="tx1">
                    <a:lumMod val="65000"/>
                    <a:lumOff val="35000"/>
                  </a:schemeClr>
                </a:solidFill>
              </a:rPr>
              <a:t>gestor atual</a:t>
            </a:r>
            <a:r>
              <a:rPr lang="pt-BR" sz="2800" dirty="0" smtClean="0">
                <a:solidFill>
                  <a:schemeClr val="tx1">
                    <a:lumMod val="65000"/>
                    <a:lumOff val="35000"/>
                  </a:schemeClr>
                </a:solidFill>
              </a:rPr>
              <a:t>: </a:t>
            </a:r>
          </a:p>
          <a:p>
            <a:pPr marL="514350" indent="-514350"/>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I - no Poder Legislativo: o Presidente da Câmara; e </a:t>
            </a:r>
          </a:p>
          <a:p>
            <a:pPr marL="514350" indent="-514350"/>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II - nas entidades integrantes da Administração Indireta: o Presidente, o Diretor Presidente, o Superintendente ou quem a lei designar. </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970318"/>
          </a:xfrm>
          <a:prstGeom prst="rect">
            <a:avLst/>
          </a:prstGeom>
          <a:noFill/>
        </p:spPr>
        <p:txBody>
          <a:bodyPr wrap="square" rtlCol="0">
            <a:spAutoFit/>
          </a:bodyPr>
          <a:lstStyle/>
          <a:p>
            <a:pPr marL="514350" indent="-514350">
              <a:buAutoNum type="alphaLcParenR"/>
            </a:pPr>
            <a:r>
              <a:rPr lang="pt-BR" sz="2800" dirty="0" smtClean="0">
                <a:solidFill>
                  <a:schemeClr val="tx1">
                    <a:lumMod val="50000"/>
                    <a:lumOff val="50000"/>
                  </a:schemeClr>
                </a:solidFill>
              </a:rPr>
              <a:t>Responsáveis pela prestação de contas</a:t>
            </a:r>
          </a:p>
          <a:p>
            <a:pPr marL="514350" indent="-514350"/>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Art. 9º O recebimento da Prestação de Contas Anual fica condicionado à identificação dos responsáveis pela entidade ...</a:t>
            </a:r>
          </a:p>
          <a:p>
            <a:pPr marL="514350" indent="-514350"/>
            <a:endParaRPr lang="pt-BR" sz="2800" dirty="0" smtClean="0">
              <a:solidFill>
                <a:schemeClr val="tx1">
                  <a:lumMod val="50000"/>
                  <a:lumOff val="50000"/>
                </a:schemeClr>
              </a:solidFill>
            </a:endParaRPr>
          </a:p>
          <a:p>
            <a:pPr marL="514350" indent="-514350"/>
            <a:r>
              <a:rPr lang="pt-BR" sz="2800" dirty="0" smtClean="0">
                <a:solidFill>
                  <a:schemeClr val="tx1">
                    <a:lumMod val="50000"/>
                    <a:lumOff val="50000"/>
                  </a:schemeClr>
                </a:solidFill>
              </a:rPr>
              <a:t>§ 1º Deverão estar previamente cadastrados no Sistema de Cadastro do Tribunal de Contas ...., </a:t>
            </a:r>
            <a:r>
              <a:rPr lang="pt-BR" sz="2800" b="1" dirty="0" smtClean="0">
                <a:solidFill>
                  <a:schemeClr val="tx1">
                    <a:lumMod val="65000"/>
                    <a:lumOff val="35000"/>
                  </a:schemeClr>
                </a:solidFill>
              </a:rPr>
              <a:t>os responsáveis</a:t>
            </a:r>
            <a:r>
              <a:rPr lang="pt-BR" sz="2800" dirty="0" smtClean="0">
                <a:solidFill>
                  <a:schemeClr val="tx1">
                    <a:lumMod val="65000"/>
                    <a:lumOff val="35000"/>
                  </a:schemeClr>
                </a:solidFill>
              </a:rPr>
              <a:t> pela </a:t>
            </a:r>
            <a:r>
              <a:rPr lang="pt-BR" sz="2800" b="1" dirty="0" smtClean="0">
                <a:solidFill>
                  <a:schemeClr val="tx1">
                    <a:lumMod val="65000"/>
                    <a:lumOff val="35000"/>
                  </a:schemeClr>
                </a:solidFill>
              </a:rPr>
              <a:t>Contabilidade</a:t>
            </a:r>
            <a:r>
              <a:rPr lang="pt-BR" sz="2800" dirty="0" smtClean="0">
                <a:solidFill>
                  <a:schemeClr val="tx1">
                    <a:lumMod val="65000"/>
                    <a:lumOff val="35000"/>
                  </a:schemeClr>
                </a:solidFill>
              </a:rPr>
              <a:t> e pelo </a:t>
            </a:r>
            <a:r>
              <a:rPr lang="pt-BR" sz="2800" b="1" dirty="0" smtClean="0">
                <a:solidFill>
                  <a:schemeClr val="tx1">
                    <a:lumMod val="65000"/>
                    <a:lumOff val="35000"/>
                  </a:schemeClr>
                </a:solidFill>
              </a:rPr>
              <a:t>Controle</a:t>
            </a:r>
            <a:r>
              <a:rPr lang="pt-BR" sz="2800" dirty="0" smtClean="0">
                <a:solidFill>
                  <a:srgbClr val="0000FF"/>
                </a:solidFill>
              </a:rPr>
              <a:t> </a:t>
            </a:r>
            <a:r>
              <a:rPr lang="pt-BR" sz="2800" b="1" dirty="0" smtClean="0">
                <a:solidFill>
                  <a:schemeClr val="tx1">
                    <a:lumMod val="65000"/>
                    <a:lumOff val="35000"/>
                  </a:schemeClr>
                </a:solidFill>
              </a:rPr>
              <a:t>Interno</a:t>
            </a:r>
            <a:r>
              <a:rPr lang="pt-BR" sz="2800" dirty="0" smtClean="0">
                <a:solidFill>
                  <a:srgbClr val="0000FF"/>
                </a:solidFill>
              </a:rPr>
              <a:t> </a:t>
            </a:r>
            <a:r>
              <a:rPr lang="pt-BR" sz="2800" dirty="0" smtClean="0">
                <a:solidFill>
                  <a:schemeClr val="tx1">
                    <a:lumMod val="50000"/>
                    <a:lumOff val="50000"/>
                  </a:schemeClr>
                </a:solidFill>
              </a:rPr>
              <a:t>do mesmo período e, ainda, o </a:t>
            </a:r>
            <a:r>
              <a:rPr lang="pt-BR" sz="2800" b="1" dirty="0" smtClean="0">
                <a:solidFill>
                  <a:schemeClr val="tx1">
                    <a:lumMod val="65000"/>
                    <a:lumOff val="35000"/>
                  </a:schemeClr>
                </a:solidFill>
              </a:rPr>
              <a:t>gestor</a:t>
            </a:r>
            <a:r>
              <a:rPr lang="pt-BR" sz="2800" dirty="0" smtClean="0">
                <a:solidFill>
                  <a:srgbClr val="0000FF"/>
                </a:solidFill>
              </a:rPr>
              <a:t> </a:t>
            </a:r>
            <a:r>
              <a:rPr lang="pt-BR" sz="2800" b="1" dirty="0" smtClean="0">
                <a:solidFill>
                  <a:schemeClr val="tx1">
                    <a:lumMod val="65000"/>
                    <a:lumOff val="35000"/>
                  </a:schemeClr>
                </a:solidFill>
              </a:rPr>
              <a:t>atual</a:t>
            </a:r>
            <a:r>
              <a:rPr lang="pt-BR" sz="2800" dirty="0" smtClean="0">
                <a:solidFill>
                  <a:srgbClr val="0000FF"/>
                </a:solidFill>
              </a:rPr>
              <a:t>, </a:t>
            </a:r>
            <a:r>
              <a:rPr lang="pt-BR" sz="2800" dirty="0" smtClean="0">
                <a:solidFill>
                  <a:schemeClr val="tx1">
                    <a:lumMod val="50000"/>
                    <a:lumOff val="50000"/>
                  </a:schemeClr>
                </a:solidFill>
              </a:rPr>
              <a:t>conforme definido no inciso II do art. 7º. §</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6382455" cy="1200329"/>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520177" y="2038608"/>
            <a:ext cx="6033023" cy="3108543"/>
          </a:xfrm>
          <a:prstGeom prst="rect">
            <a:avLst/>
          </a:prstGeom>
          <a:noFill/>
        </p:spPr>
        <p:txBody>
          <a:bodyPr wrap="square" rtlCol="0">
            <a:spAutoFit/>
          </a:bodyPr>
          <a:lstStyle/>
          <a:p>
            <a:pPr marL="514350" indent="-514350"/>
            <a:r>
              <a:rPr lang="pt-BR" sz="2800" dirty="0" smtClean="0">
                <a:solidFill>
                  <a:schemeClr val="tx1">
                    <a:lumMod val="65000"/>
                    <a:lumOff val="35000"/>
                  </a:schemeClr>
                </a:solidFill>
              </a:rPr>
              <a:t>b) Constituição do processo  (NT25/2024)</a:t>
            </a:r>
          </a:p>
          <a:p>
            <a:pPr marL="514350" indent="-514350"/>
            <a:endParaRPr lang="pt-BR" sz="2800" dirty="0" smtClean="0">
              <a:solidFill>
                <a:schemeClr val="tx1">
                  <a:lumMod val="65000"/>
                  <a:lumOff val="35000"/>
                </a:schemeClr>
              </a:solidFill>
            </a:endParaRPr>
          </a:p>
          <a:p>
            <a:pPr marL="514350" indent="-514350"/>
            <a:r>
              <a:rPr lang="pt-BR" sz="2800" dirty="0" smtClean="0">
                <a:solidFill>
                  <a:schemeClr val="tx1">
                    <a:lumMod val="65000"/>
                    <a:lumOff val="35000"/>
                  </a:schemeClr>
                </a:solidFill>
              </a:rPr>
              <a:t>Documentos que compõem a prestação de contas de prefeito municipal do exercício</a:t>
            </a:r>
            <a:r>
              <a:rPr lang="pt-BR" sz="1500" dirty="0" smtClean="0">
                <a:solidFill>
                  <a:schemeClr val="tx1">
                    <a:lumMod val="65000"/>
                    <a:lumOff val="35000"/>
                  </a:schemeClr>
                </a:solidFill>
              </a:rPr>
              <a:t>.</a:t>
            </a:r>
            <a:endParaRPr lang="pt-BR" sz="2800" b="1" dirty="0" smtClean="0">
              <a:solidFill>
                <a:schemeClr val="tx1">
                  <a:lumMod val="65000"/>
                  <a:lumOff val="35000"/>
                </a:schemeClr>
              </a:solidFill>
            </a:endParaRPr>
          </a:p>
          <a:p>
            <a:pPr marL="514350" indent="-514350"/>
            <a:endParaRPr lang="pt-BR" sz="2800" dirty="0" smtClean="0">
              <a:solidFill>
                <a:srgbClr val="0000FF"/>
              </a:solidFill>
            </a:endParaRPr>
          </a:p>
        </p:txBody>
      </p:sp>
      <p:sp>
        <p:nvSpPr>
          <p:cNvPr id="8" name="Retângulo 7"/>
          <p:cNvSpPr/>
          <p:nvPr/>
        </p:nvSpPr>
        <p:spPr>
          <a:xfrm>
            <a:off x="508000" y="5354648"/>
            <a:ext cx="6096000" cy="692497"/>
          </a:xfrm>
          <a:prstGeom prst="rect">
            <a:avLst/>
          </a:prstGeom>
        </p:spPr>
        <p:txBody>
          <a:bodyPr wrap="square">
            <a:spAutoFit/>
          </a:bodyPr>
          <a:lstStyle/>
          <a:p>
            <a:pPr marL="514350" indent="-514350"/>
            <a:r>
              <a:rPr lang="pt-BR" sz="1300" b="1" dirty="0" smtClean="0">
                <a:solidFill>
                  <a:schemeClr val="tx1">
                    <a:lumMod val="65000"/>
                    <a:lumOff val="35000"/>
                  </a:schemeClr>
                </a:solidFill>
                <a:hlinkClick r:id="rId3"/>
              </a:rPr>
              <a:t>Nota Técnica </a:t>
            </a:r>
            <a:r>
              <a:rPr lang="pt-BR" sz="1300" dirty="0" smtClean="0">
                <a:solidFill>
                  <a:schemeClr val="tx1">
                    <a:lumMod val="65000"/>
                    <a:lumOff val="35000"/>
                  </a:schemeClr>
                </a:solidFill>
                <a:hlinkClick r:id="rId3"/>
              </a:rPr>
              <a:t>nº 25, de 16 de fevereiro de 2024.</a:t>
            </a:r>
            <a:endParaRPr lang="pt-BR" sz="1300" dirty="0" smtClean="0">
              <a:solidFill>
                <a:schemeClr val="tx1">
                  <a:lumMod val="65000"/>
                  <a:lumOff val="35000"/>
                </a:schemeClr>
              </a:solidFill>
            </a:endParaRPr>
          </a:p>
          <a:p>
            <a:pPr marL="514350" indent="-514350"/>
            <a:r>
              <a:rPr lang="pt-BR" sz="1300" dirty="0" smtClean="0">
                <a:hlinkClick r:id="rId3"/>
              </a:rPr>
              <a:t>https://www1.tce.pr.gov.br/conteudo/nota-tecnica-n%C2%BA-25-de-16-de-fevereiro-de-2024/353004/area/249</a:t>
            </a:r>
            <a:r>
              <a:rPr lang="pt-BR" sz="1300" dirty="0" smtClean="0"/>
              <a:t> </a:t>
            </a:r>
          </a:p>
        </p:txBody>
      </p:sp>
      <p:pic>
        <p:nvPicPr>
          <p:cNvPr id="2050" name="Picture 2"/>
          <p:cNvPicPr>
            <a:picLocks noChangeAspect="1" noChangeArrowheads="1"/>
          </p:cNvPicPr>
          <p:nvPr/>
        </p:nvPicPr>
        <p:blipFill>
          <a:blip r:embed="rId4"/>
          <a:srcRect/>
          <a:stretch>
            <a:fillRect/>
          </a:stretch>
        </p:blipFill>
        <p:spPr bwMode="auto">
          <a:xfrm>
            <a:off x="6667500" y="800100"/>
            <a:ext cx="5524500" cy="6057900"/>
          </a:xfrm>
          <a:prstGeom prst="rect">
            <a:avLst/>
          </a:prstGeom>
          <a:noFill/>
          <a:ln w="9525">
            <a:noFill/>
            <a:miter lim="800000"/>
            <a:headEnd/>
            <a:tailEnd/>
          </a:ln>
          <a:effectLst/>
        </p:spPr>
      </p:pic>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1721108"/>
            <a:ext cx="11055993" cy="2677656"/>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c) Documentos obrigatórios ao Executivo (IN 172-2022)</a:t>
            </a:r>
          </a:p>
          <a:p>
            <a:pPr marL="514350" indent="-514350">
              <a:buAutoNum type="arabicPeriod"/>
            </a:pPr>
            <a:r>
              <a:rPr lang="pt-BR" sz="2800" b="1" dirty="0" smtClean="0">
                <a:solidFill>
                  <a:schemeClr val="tx1">
                    <a:lumMod val="65000"/>
                    <a:lumOff val="35000"/>
                  </a:schemeClr>
                </a:solidFill>
              </a:rPr>
              <a:t>Controle Interno</a:t>
            </a:r>
          </a:p>
          <a:p>
            <a:pPr marL="971550" lvl="1" indent="-514350"/>
            <a:r>
              <a:rPr lang="pt-BR" sz="2800" dirty="0" smtClean="0">
                <a:solidFill>
                  <a:schemeClr val="tx1">
                    <a:lumMod val="50000"/>
                    <a:lumOff val="50000"/>
                  </a:schemeClr>
                </a:solidFill>
              </a:rPr>
              <a:t>1.1. Encaminhamento da declaração de ciência do relatório anual de Controle Interno.</a:t>
            </a:r>
          </a:p>
          <a:p>
            <a:pPr marL="971550" lvl="1" indent="-514350"/>
            <a:endParaRPr lang="pt-BR" sz="2800" dirty="0" smtClean="0">
              <a:solidFill>
                <a:srgbClr val="0000FF"/>
              </a:solidFill>
            </a:endParaRPr>
          </a:p>
          <a:p>
            <a:pPr marL="514350" indent="-514350"/>
            <a:endParaRPr lang="pt-BR" sz="2800" dirty="0" smtClean="0">
              <a:solidFill>
                <a:srgbClr val="0000FF"/>
              </a:solidFill>
            </a:endParaRP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1695708"/>
            <a:ext cx="11055993" cy="4955203"/>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c) Documentos obrigatórios ao Executivo</a:t>
            </a:r>
          </a:p>
          <a:p>
            <a:pPr marL="514350" indent="-514350"/>
            <a:r>
              <a:rPr lang="pt-BR" sz="2800" b="1" dirty="0" smtClean="0">
                <a:solidFill>
                  <a:schemeClr val="tx1">
                    <a:lumMod val="65000"/>
                    <a:lumOff val="35000"/>
                  </a:schemeClr>
                </a:solidFill>
              </a:rPr>
              <a:t>2. Aplicação no ensino básico</a:t>
            </a:r>
          </a:p>
          <a:p>
            <a:r>
              <a:rPr lang="pt-BR" dirty="0" smtClean="0">
                <a:solidFill>
                  <a:srgbClr val="0000FF"/>
                </a:solidFill>
              </a:rPr>
              <a:t>	</a:t>
            </a:r>
            <a:r>
              <a:rPr lang="pt-BR" sz="2600" dirty="0" smtClean="0">
                <a:solidFill>
                  <a:schemeClr val="tx1">
                    <a:lumMod val="50000"/>
                    <a:lumOff val="50000"/>
                  </a:schemeClr>
                </a:solidFill>
              </a:rPr>
              <a:t>2.1. Aplicação do índice mínimo de 25% em manutenção e desenvolvimento da </a:t>
            </a:r>
            <a:r>
              <a:rPr lang="pt-BR" sz="2600" b="1" dirty="0" smtClean="0">
                <a:solidFill>
                  <a:schemeClr val="tx1">
                    <a:lumMod val="50000"/>
                    <a:lumOff val="50000"/>
                  </a:schemeClr>
                </a:solidFill>
              </a:rPr>
              <a:t>educação</a:t>
            </a:r>
            <a:r>
              <a:rPr lang="pt-BR" sz="2600" dirty="0" smtClean="0">
                <a:solidFill>
                  <a:schemeClr val="tx1">
                    <a:lumMod val="50000"/>
                    <a:lumOff val="50000"/>
                  </a:schemeClr>
                </a:solidFill>
              </a:rPr>
              <a:t> básica municipal.</a:t>
            </a:r>
          </a:p>
          <a:p>
            <a:r>
              <a:rPr lang="pt-BR" sz="2600" dirty="0" smtClean="0">
                <a:solidFill>
                  <a:schemeClr val="tx1">
                    <a:lumMod val="50000"/>
                    <a:lumOff val="50000"/>
                  </a:schemeClr>
                </a:solidFill>
              </a:rPr>
              <a:t>	2.2. Aplicação de no mínimo </a:t>
            </a:r>
            <a:r>
              <a:rPr lang="pt-BR" sz="2600" b="1" dirty="0" smtClean="0">
                <a:solidFill>
                  <a:schemeClr val="tx1">
                    <a:lumMod val="50000"/>
                    <a:lumOff val="50000"/>
                  </a:schemeClr>
                </a:solidFill>
              </a:rPr>
              <a:t>70</a:t>
            </a:r>
            <a:r>
              <a:rPr lang="pt-BR" sz="2600" dirty="0" smtClean="0">
                <a:solidFill>
                  <a:schemeClr val="tx1">
                    <a:lumMod val="50000"/>
                    <a:lumOff val="50000"/>
                  </a:schemeClr>
                </a:solidFill>
              </a:rPr>
              <a:t>% dos recursos do </a:t>
            </a:r>
            <a:r>
              <a:rPr lang="pt-BR" sz="2600" b="1" dirty="0" smtClean="0">
                <a:solidFill>
                  <a:schemeClr val="tx1">
                    <a:lumMod val="50000"/>
                    <a:lumOff val="50000"/>
                  </a:schemeClr>
                </a:solidFill>
              </a:rPr>
              <a:t>FUNDEB</a:t>
            </a:r>
            <a:r>
              <a:rPr lang="pt-BR" sz="2600" dirty="0" smtClean="0">
                <a:solidFill>
                  <a:schemeClr val="tx1">
                    <a:lumMod val="50000"/>
                    <a:lumOff val="50000"/>
                  </a:schemeClr>
                </a:solidFill>
              </a:rPr>
              <a:t> na remuneração dos profissionais da educação básica.</a:t>
            </a:r>
          </a:p>
          <a:p>
            <a:r>
              <a:rPr lang="pt-BR" sz="2600" dirty="0" smtClean="0">
                <a:solidFill>
                  <a:schemeClr val="tx1">
                    <a:lumMod val="50000"/>
                    <a:lumOff val="50000"/>
                  </a:schemeClr>
                </a:solidFill>
              </a:rPr>
              <a:t>	2.3. Aplicação de no mínimo </a:t>
            </a:r>
            <a:r>
              <a:rPr lang="pt-BR" sz="2600" b="1" dirty="0" smtClean="0">
                <a:solidFill>
                  <a:schemeClr val="tx1">
                    <a:lumMod val="50000"/>
                    <a:lumOff val="50000"/>
                  </a:schemeClr>
                </a:solidFill>
              </a:rPr>
              <a:t>90</a:t>
            </a:r>
            <a:r>
              <a:rPr lang="pt-BR" sz="2600" dirty="0" smtClean="0">
                <a:solidFill>
                  <a:schemeClr val="tx1">
                    <a:lumMod val="50000"/>
                    <a:lumOff val="50000"/>
                  </a:schemeClr>
                </a:solidFill>
              </a:rPr>
              <a:t>% dos recursos do </a:t>
            </a:r>
            <a:r>
              <a:rPr lang="pt-BR" sz="2600" b="1" dirty="0" smtClean="0">
                <a:solidFill>
                  <a:schemeClr val="tx1">
                    <a:lumMod val="50000"/>
                    <a:lumOff val="50000"/>
                  </a:schemeClr>
                </a:solidFill>
              </a:rPr>
              <a:t>FUNDEB</a:t>
            </a:r>
            <a:r>
              <a:rPr lang="pt-BR" sz="2600" dirty="0" smtClean="0">
                <a:solidFill>
                  <a:schemeClr val="tx1">
                    <a:lumMod val="50000"/>
                    <a:lumOff val="50000"/>
                  </a:schemeClr>
                </a:solidFill>
              </a:rPr>
              <a:t> no exercício da arrecadação.</a:t>
            </a:r>
          </a:p>
          <a:p>
            <a:r>
              <a:rPr lang="pt-BR" sz="2600" dirty="0" smtClean="0">
                <a:solidFill>
                  <a:schemeClr val="tx1">
                    <a:lumMod val="50000"/>
                    <a:lumOff val="50000"/>
                  </a:schemeClr>
                </a:solidFill>
              </a:rPr>
              <a:t>	2.4. Aplicação de no mínimo </a:t>
            </a:r>
            <a:r>
              <a:rPr lang="pt-BR" sz="2600" b="1" dirty="0" smtClean="0">
                <a:solidFill>
                  <a:schemeClr val="tx1">
                    <a:lumMod val="50000"/>
                    <a:lumOff val="50000"/>
                  </a:schemeClr>
                </a:solidFill>
              </a:rPr>
              <a:t>15</a:t>
            </a:r>
            <a:r>
              <a:rPr lang="pt-BR" sz="2600" dirty="0" smtClean="0">
                <a:solidFill>
                  <a:schemeClr val="tx1">
                    <a:lumMod val="50000"/>
                    <a:lumOff val="50000"/>
                  </a:schemeClr>
                </a:solidFill>
              </a:rPr>
              <a:t>% do valor da complementação do Valor Anual Total por Aluno (</a:t>
            </a:r>
            <a:r>
              <a:rPr lang="pt-BR" sz="2600" b="1" dirty="0" smtClean="0">
                <a:solidFill>
                  <a:schemeClr val="tx1">
                    <a:lumMod val="50000"/>
                    <a:lumOff val="50000"/>
                  </a:schemeClr>
                </a:solidFill>
              </a:rPr>
              <a:t>VAAT</a:t>
            </a:r>
            <a:r>
              <a:rPr lang="pt-BR" sz="2600" dirty="0" smtClean="0">
                <a:solidFill>
                  <a:schemeClr val="tx1">
                    <a:lumMod val="50000"/>
                    <a:lumOff val="50000"/>
                  </a:schemeClr>
                </a:solidFill>
              </a:rPr>
              <a:t>) em despesas de capital.</a:t>
            </a:r>
          </a:p>
          <a:p>
            <a:r>
              <a:rPr lang="pt-BR" sz="2600" dirty="0" smtClean="0">
                <a:solidFill>
                  <a:schemeClr val="tx1">
                    <a:lumMod val="50000"/>
                    <a:lumOff val="50000"/>
                  </a:schemeClr>
                </a:solidFill>
              </a:rPr>
              <a:t>	2.5. Aplicação de no mínimo </a:t>
            </a:r>
            <a:r>
              <a:rPr lang="pt-BR" sz="2600" b="1" dirty="0" smtClean="0">
                <a:solidFill>
                  <a:schemeClr val="tx1">
                    <a:lumMod val="50000"/>
                    <a:lumOff val="50000"/>
                  </a:schemeClr>
                </a:solidFill>
              </a:rPr>
              <a:t>50</a:t>
            </a:r>
            <a:r>
              <a:rPr lang="pt-BR" sz="2600" dirty="0" smtClean="0">
                <a:solidFill>
                  <a:schemeClr val="tx1">
                    <a:lumMod val="50000"/>
                    <a:lumOff val="50000"/>
                  </a:schemeClr>
                </a:solidFill>
              </a:rPr>
              <a:t>% da complementação do Valor Anual Total por Aluno (</a:t>
            </a:r>
            <a:r>
              <a:rPr lang="pt-BR" sz="2600" b="1" dirty="0" smtClean="0">
                <a:solidFill>
                  <a:schemeClr val="tx1">
                    <a:lumMod val="50000"/>
                    <a:lumOff val="50000"/>
                  </a:schemeClr>
                </a:solidFill>
              </a:rPr>
              <a:t>VAAT</a:t>
            </a:r>
            <a:r>
              <a:rPr lang="pt-BR" sz="2600" dirty="0" smtClean="0">
                <a:solidFill>
                  <a:schemeClr val="tx1">
                    <a:lumMod val="50000"/>
                    <a:lumOff val="50000"/>
                  </a:schemeClr>
                </a:solidFill>
              </a:rPr>
              <a:t>) na educação infantil.</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1695708"/>
            <a:ext cx="11055993" cy="1815882"/>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c) Documentos obrigatórios ao Executivo</a:t>
            </a:r>
          </a:p>
          <a:p>
            <a:pPr marL="514350" indent="-514350"/>
            <a:r>
              <a:rPr lang="pt-BR" sz="2800" b="1" dirty="0" smtClean="0">
                <a:solidFill>
                  <a:schemeClr val="tx1">
                    <a:lumMod val="65000"/>
                    <a:lumOff val="35000"/>
                  </a:schemeClr>
                </a:solidFill>
              </a:rPr>
              <a:t>3. Aplicação em ações de saúde </a:t>
            </a:r>
          </a:p>
          <a:p>
            <a:pPr marL="514350" indent="-514350"/>
            <a:r>
              <a:rPr lang="pt-BR" sz="2800" dirty="0" smtClean="0">
                <a:solidFill>
                  <a:schemeClr val="tx1">
                    <a:lumMod val="50000"/>
                    <a:lumOff val="50000"/>
                  </a:schemeClr>
                </a:solidFill>
              </a:rPr>
              <a:t>	3.1. Aplicação do índice mínimo de </a:t>
            </a:r>
            <a:r>
              <a:rPr lang="pt-BR" sz="2800" b="1" dirty="0" smtClean="0">
                <a:solidFill>
                  <a:schemeClr val="tx1">
                    <a:lumMod val="50000"/>
                    <a:lumOff val="50000"/>
                  </a:schemeClr>
                </a:solidFill>
              </a:rPr>
              <a:t>15</a:t>
            </a:r>
            <a:r>
              <a:rPr lang="pt-BR" sz="2800" dirty="0" smtClean="0">
                <a:solidFill>
                  <a:schemeClr val="tx1">
                    <a:lumMod val="50000"/>
                    <a:lumOff val="50000"/>
                  </a:schemeClr>
                </a:solidFill>
              </a:rPr>
              <a:t>% em serviços e ações de </a:t>
            </a:r>
            <a:r>
              <a:rPr lang="pt-BR" sz="2800" b="1" dirty="0" smtClean="0">
                <a:solidFill>
                  <a:schemeClr val="tx1">
                    <a:lumMod val="50000"/>
                    <a:lumOff val="50000"/>
                  </a:schemeClr>
                </a:solidFill>
              </a:rPr>
              <a:t>saúde</a:t>
            </a:r>
            <a:r>
              <a:rPr lang="pt-BR" sz="2800" dirty="0" smtClean="0">
                <a:solidFill>
                  <a:schemeClr val="tx1">
                    <a:lumMod val="50000"/>
                    <a:lumOff val="50000"/>
                  </a:schemeClr>
                </a:solidFill>
              </a:rPr>
              <a:t> pública.</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1695708"/>
            <a:ext cx="11055993" cy="3539430"/>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c) Documentos obrigatórios ao Executivo</a:t>
            </a:r>
          </a:p>
          <a:p>
            <a:pPr marL="514350" indent="-514350"/>
            <a:r>
              <a:rPr lang="pt-BR" sz="2800" b="1" dirty="0" smtClean="0">
                <a:solidFill>
                  <a:schemeClr val="tx1">
                    <a:lumMod val="65000"/>
                    <a:lumOff val="35000"/>
                  </a:schemeClr>
                </a:solidFill>
              </a:rPr>
              <a:t>4. Gestão Fiscal</a:t>
            </a:r>
          </a:p>
          <a:p>
            <a:r>
              <a:rPr lang="pt-BR" sz="2800" dirty="0" smtClean="0">
                <a:solidFill>
                  <a:srgbClr val="0000FF"/>
                </a:solidFill>
              </a:rPr>
              <a:t>	</a:t>
            </a:r>
            <a:r>
              <a:rPr lang="pt-BR" sz="2800" dirty="0" smtClean="0">
                <a:solidFill>
                  <a:schemeClr val="tx1">
                    <a:lumMod val="50000"/>
                    <a:lumOff val="50000"/>
                  </a:schemeClr>
                </a:solidFill>
              </a:rPr>
              <a:t>4.1. Limite de despesas com pessoal – retorno ao limite e/ou redução de 1/3 nos prazos legais.</a:t>
            </a:r>
          </a:p>
          <a:p>
            <a:r>
              <a:rPr lang="pt-BR" sz="2800" dirty="0" smtClean="0">
                <a:solidFill>
                  <a:schemeClr val="tx1">
                    <a:lumMod val="50000"/>
                    <a:lumOff val="50000"/>
                  </a:schemeClr>
                </a:solidFill>
              </a:rPr>
              <a:t>	4.2. Limite para a Dívida Consolidada – retorno ao limite e/ou redução de 25% nos prazos legais.</a:t>
            </a:r>
          </a:p>
          <a:p>
            <a:r>
              <a:rPr lang="pt-BR" sz="2800" dirty="0" smtClean="0">
                <a:solidFill>
                  <a:schemeClr val="tx1">
                    <a:lumMod val="50000"/>
                    <a:lumOff val="50000"/>
                  </a:schemeClr>
                </a:solidFill>
              </a:rPr>
              <a:t>	4.3. Resultado orçamentário/financeiro de fontes não vinculadas a programas, convênios, operações de créditos e RPPS.</a:t>
            </a:r>
            <a:endParaRPr lang="pt-BR" sz="2800" dirty="0">
              <a:solidFill>
                <a:schemeClr val="tx1">
                  <a:lumMod val="50000"/>
                  <a:lumOff val="50000"/>
                </a:schemeClr>
              </a:solidFill>
            </a:endParaRP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1043801"/>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1.a) </a:t>
            </a:r>
            <a:r>
              <a:rPr lang="pt-BR" sz="3600" dirty="0" smtClean="0">
                <a:solidFill>
                  <a:schemeClr val="tx1">
                    <a:lumMod val="65000"/>
                    <a:lumOff val="35000"/>
                  </a:schemeClr>
                </a:solidFill>
                <a:latin typeface="Arial Black" pitchFamily="34" charset="0"/>
              </a:rPr>
              <a:t>Fundamentação e motivações</a:t>
            </a:r>
            <a:endParaRPr lang="pt-BR" sz="3600" dirty="0">
              <a:solidFill>
                <a:schemeClr val="tx1">
                  <a:lumMod val="65000"/>
                  <a:lumOff val="35000"/>
                </a:schemeClr>
              </a:solidFill>
              <a:latin typeface="Arial Black" pitchFamily="34" charset="0"/>
              <a:cs typeface="Arial"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3539430"/>
          </a:xfrm>
          <a:prstGeom prst="rect">
            <a:avLst/>
          </a:prstGeom>
          <a:noFill/>
        </p:spPr>
        <p:txBody>
          <a:bodyPr wrap="square" rtlCol="0">
            <a:spAutoFit/>
          </a:bodyPr>
          <a:lstStyle/>
          <a:p>
            <a:pPr lvl="1" algn="just">
              <a:buFont typeface="Arial" pitchFamily="34" charset="0"/>
              <a:buChar char="•"/>
            </a:pPr>
            <a:r>
              <a:rPr lang="pt-BR" sz="2800" dirty="0" smtClean="0">
                <a:solidFill>
                  <a:schemeClr val="tx1">
                    <a:lumMod val="65000"/>
                    <a:lumOff val="35000"/>
                  </a:schemeClr>
                </a:solidFill>
                <a:latin typeface="Arial" panose="020B0604020202020204" pitchFamily="34" charset="0"/>
                <a:cs typeface="Arial" panose="020B0604020202020204" pitchFamily="34" charset="0"/>
              </a:rPr>
              <a:t> </a:t>
            </a:r>
            <a:r>
              <a:rPr lang="pt-BR" sz="2800" b="1" dirty="0" smtClean="0">
                <a:solidFill>
                  <a:schemeClr val="tx1">
                    <a:lumMod val="65000"/>
                    <a:lumOff val="35000"/>
                  </a:schemeClr>
                </a:solidFill>
                <a:latin typeface="Arial" panose="020B0604020202020204" pitchFamily="34" charset="0"/>
                <a:cs typeface="Arial" panose="020B0604020202020204" pitchFamily="34" charset="0"/>
              </a:rPr>
              <a:t>Legislação Estadual</a:t>
            </a:r>
          </a:p>
          <a:p>
            <a:pPr lvl="1" algn="just">
              <a:buFont typeface="Arial" pitchFamily="34" charset="0"/>
              <a:buChar char="•"/>
            </a:pP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Resolução</a:t>
            </a:r>
            <a:r>
              <a:rPr lang="en-US" sz="2800" dirty="0" smtClean="0">
                <a:solidFill>
                  <a:schemeClr val="tx1">
                    <a:lumMod val="50000"/>
                    <a:lumOff val="50000"/>
                  </a:schemeClr>
                </a:solidFill>
                <a:ea typeface="Calibri"/>
                <a:cs typeface="Times New Roman"/>
              </a:rPr>
              <a:t> 76/2020 TCE/PR</a:t>
            </a:r>
          </a:p>
          <a:p>
            <a:pPr lvl="1" algn="just">
              <a:buFont typeface="Arial" pitchFamily="34" charset="0"/>
              <a:buChar char="•"/>
            </a:pPr>
            <a:endParaRPr lang="en-US" sz="2800" dirty="0" smtClean="0">
              <a:solidFill>
                <a:schemeClr val="tx1">
                  <a:lumMod val="50000"/>
                  <a:lumOff val="50000"/>
                </a:schemeClr>
              </a:solidFill>
              <a:ea typeface="Calibri"/>
              <a:cs typeface="Times New Roman"/>
            </a:endParaRPr>
          </a:p>
          <a:p>
            <a:pPr lvl="2" algn="just">
              <a:buFont typeface="Arial" pitchFamily="34" charset="0"/>
              <a:buChar char="•"/>
            </a:pP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Adota</a:t>
            </a:r>
            <a:r>
              <a:rPr lang="en-US" sz="2800" dirty="0" smtClean="0">
                <a:solidFill>
                  <a:schemeClr val="tx1">
                    <a:lumMod val="50000"/>
                    <a:lumOff val="50000"/>
                  </a:schemeClr>
                </a:solidFill>
                <a:ea typeface="Calibri"/>
                <a:cs typeface="Times New Roman"/>
              </a:rPr>
              <a:t> as </a:t>
            </a:r>
            <a:r>
              <a:rPr lang="en-US" sz="2800" dirty="0" err="1" smtClean="0">
                <a:solidFill>
                  <a:schemeClr val="tx1">
                    <a:lumMod val="50000"/>
                    <a:lumOff val="50000"/>
                  </a:schemeClr>
                </a:solidFill>
                <a:ea typeface="Calibri"/>
                <a:cs typeface="Times New Roman"/>
              </a:rPr>
              <a:t>Normas</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Brasileira</a:t>
            </a:r>
            <a:r>
              <a:rPr lang="en-US" sz="2800" dirty="0" smtClean="0">
                <a:solidFill>
                  <a:schemeClr val="tx1">
                    <a:lumMod val="50000"/>
                    <a:lumOff val="50000"/>
                  </a:schemeClr>
                </a:solidFill>
                <a:ea typeface="Calibri"/>
                <a:cs typeface="Times New Roman"/>
              </a:rPr>
              <a:t> de Auditoria do </a:t>
            </a:r>
            <a:r>
              <a:rPr lang="en-US" sz="2800" dirty="0" err="1" smtClean="0">
                <a:solidFill>
                  <a:schemeClr val="tx1">
                    <a:lumMod val="50000"/>
                    <a:lumOff val="50000"/>
                  </a:schemeClr>
                </a:solidFill>
                <a:ea typeface="Calibri"/>
                <a:cs typeface="Times New Roman"/>
              </a:rPr>
              <a:t>Setor</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Público</a:t>
            </a:r>
            <a:r>
              <a:rPr lang="en-US" sz="2800" dirty="0" smtClean="0">
                <a:solidFill>
                  <a:schemeClr val="tx1">
                    <a:lumMod val="50000"/>
                    <a:lumOff val="50000"/>
                  </a:schemeClr>
                </a:solidFill>
                <a:ea typeface="Calibri"/>
                <a:cs typeface="Times New Roman"/>
              </a:rPr>
              <a:t> (NBASPs), do </a:t>
            </a:r>
            <a:r>
              <a:rPr lang="en-US" sz="2800" dirty="0" err="1" smtClean="0">
                <a:solidFill>
                  <a:schemeClr val="tx1">
                    <a:lumMod val="50000"/>
                    <a:lumOff val="50000"/>
                  </a:schemeClr>
                </a:solidFill>
                <a:ea typeface="Calibri"/>
                <a:cs typeface="Times New Roman"/>
              </a:rPr>
              <a:t>Instituto</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Rui</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Barbosa</a:t>
            </a:r>
            <a:r>
              <a:rPr lang="en-US" sz="2800" dirty="0" smtClean="0">
                <a:solidFill>
                  <a:schemeClr val="tx1">
                    <a:lumMod val="50000"/>
                    <a:lumOff val="50000"/>
                  </a:schemeClr>
                </a:solidFill>
                <a:ea typeface="Calibri"/>
                <a:cs typeface="Times New Roman"/>
              </a:rPr>
              <a:t> (IRB), </a:t>
            </a:r>
          </a:p>
          <a:p>
            <a:pPr lvl="2" algn="just">
              <a:buFont typeface="Arial" pitchFamily="34" charset="0"/>
              <a:buChar char="•"/>
            </a:pPr>
            <a:endParaRPr lang="en-US" sz="2800" dirty="0" smtClean="0">
              <a:solidFill>
                <a:schemeClr val="tx1">
                  <a:lumMod val="50000"/>
                  <a:lumOff val="50000"/>
                </a:schemeClr>
              </a:solidFill>
              <a:ea typeface="Calibri"/>
              <a:cs typeface="Times New Roman"/>
            </a:endParaRPr>
          </a:p>
          <a:p>
            <a:pPr lvl="2" algn="just">
              <a:buFont typeface="Arial" pitchFamily="34" charset="0"/>
              <a:buChar char="•"/>
            </a:pP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Alinhamento</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às</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normas</a:t>
            </a:r>
            <a:r>
              <a:rPr lang="en-US" sz="2800" dirty="0" smtClean="0">
                <a:solidFill>
                  <a:schemeClr val="tx1">
                    <a:lumMod val="50000"/>
                    <a:lumOff val="50000"/>
                  </a:schemeClr>
                </a:solidFill>
                <a:ea typeface="Calibri"/>
                <a:cs typeface="Times New Roman"/>
              </a:rPr>
              <a:t> </a:t>
            </a:r>
            <a:r>
              <a:rPr lang="en-US" sz="2800" dirty="0" err="1" smtClean="0">
                <a:solidFill>
                  <a:schemeClr val="tx1">
                    <a:lumMod val="50000"/>
                    <a:lumOff val="50000"/>
                  </a:schemeClr>
                </a:solidFill>
                <a:ea typeface="Calibri"/>
                <a:cs typeface="Times New Roman"/>
              </a:rPr>
              <a:t>internacionais</a:t>
            </a:r>
            <a:r>
              <a:rPr lang="en-US" sz="2800" dirty="0" smtClean="0">
                <a:solidFill>
                  <a:schemeClr val="tx1">
                    <a:lumMod val="50000"/>
                    <a:lumOff val="50000"/>
                  </a:schemeClr>
                </a:solidFill>
                <a:ea typeface="Calibri"/>
                <a:cs typeface="Times New Roman"/>
              </a:rPr>
              <a:t> de auditoria </a:t>
            </a:r>
            <a:r>
              <a:rPr lang="en-US" sz="2800" dirty="0" err="1" smtClean="0">
                <a:solidFill>
                  <a:schemeClr val="tx1">
                    <a:lumMod val="50000"/>
                    <a:lumOff val="50000"/>
                  </a:schemeClr>
                </a:solidFill>
                <a:ea typeface="Calibri"/>
                <a:cs typeface="Times New Roman"/>
              </a:rPr>
              <a:t>pública</a:t>
            </a:r>
            <a:endParaRPr lang="en-US" sz="2800" dirty="0" smtClean="0">
              <a:solidFill>
                <a:schemeClr val="tx1">
                  <a:lumMod val="50000"/>
                  <a:lumOff val="50000"/>
                </a:schemeClr>
              </a:solidFill>
              <a:ea typeface="Calibri"/>
              <a:cs typeface="Times New Roman"/>
            </a:endParaRPr>
          </a:p>
          <a:p>
            <a:pPr lvl="2" algn="just">
              <a:buFont typeface="Arial" pitchFamily="34" charset="0"/>
              <a:buChar char="•"/>
            </a:pPr>
            <a:endParaRPr lang="en-US" sz="2800" dirty="0" smtClean="0">
              <a:solidFill>
                <a:srgbClr val="0000FF"/>
              </a:solidFill>
              <a:ea typeface="Calibri"/>
              <a:cs typeface="Times New Roman"/>
            </a:endParaRPr>
          </a:p>
        </p:txBody>
      </p:sp>
      <p:sp>
        <p:nvSpPr>
          <p:cNvPr id="69634" name="AutoShape 2" descr="https://admin-blog.grupogen.com.br/app/uploads/sites/2/2020/03/alteracao-de-metas-fisca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 xmlns:p14="http://schemas.microsoft.com/office/powerpoint/2010/main" val="42092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1695708"/>
            <a:ext cx="11055993" cy="2677656"/>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c) Documentos obrigatórios ao Executivo</a:t>
            </a:r>
          </a:p>
          <a:p>
            <a:pPr marL="514350" indent="-514350"/>
            <a:r>
              <a:rPr lang="pt-BR" sz="2800" b="1" dirty="0" smtClean="0">
                <a:solidFill>
                  <a:schemeClr val="tx1">
                    <a:lumMod val="65000"/>
                    <a:lumOff val="35000"/>
                  </a:schemeClr>
                </a:solidFill>
              </a:rPr>
              <a:t>5. Gestão do Regime Próprio de Previdência Social</a:t>
            </a:r>
          </a:p>
          <a:p>
            <a:r>
              <a:rPr lang="pt-BR" sz="2800" b="1" dirty="0" smtClean="0">
                <a:solidFill>
                  <a:schemeClr val="tx1">
                    <a:lumMod val="50000"/>
                    <a:lumOff val="50000"/>
                  </a:schemeClr>
                </a:solidFill>
              </a:rPr>
              <a:t>	</a:t>
            </a:r>
            <a:r>
              <a:rPr lang="pt-BR" sz="2800" dirty="0" smtClean="0">
                <a:solidFill>
                  <a:schemeClr val="tx1">
                    <a:lumMod val="50000"/>
                    <a:lumOff val="50000"/>
                  </a:schemeClr>
                </a:solidFill>
              </a:rPr>
              <a:t>5.1. Encaminhamento da Lei Municipal que institui o Plano de Equacionamento do Déficit Atuarial.</a:t>
            </a:r>
          </a:p>
          <a:p>
            <a:r>
              <a:rPr lang="pt-BR" sz="2800" dirty="0" smtClean="0">
                <a:solidFill>
                  <a:schemeClr val="tx1">
                    <a:lumMod val="50000"/>
                    <a:lumOff val="50000"/>
                  </a:schemeClr>
                </a:solidFill>
              </a:rPr>
              <a:t>	5.2. Pagamento de aportes para cobertura do déficit atuarial na forma apurada no laudo atuarial.</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1695708"/>
            <a:ext cx="11055993" cy="4862870"/>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c) Documentos obrigatórios ao Executivo</a:t>
            </a:r>
          </a:p>
          <a:p>
            <a:pPr marL="514350" indent="-514350"/>
            <a:r>
              <a:rPr lang="pt-BR" sz="2800" b="1" dirty="0" smtClean="0">
                <a:solidFill>
                  <a:schemeClr val="tx1">
                    <a:lumMod val="65000"/>
                    <a:lumOff val="35000"/>
                  </a:schemeClr>
                </a:solidFill>
              </a:rPr>
              <a:t>6. Encerramento de Mandato *</a:t>
            </a:r>
          </a:p>
          <a:p>
            <a:r>
              <a:rPr lang="pt-BR" sz="2800" dirty="0" smtClean="0">
                <a:solidFill>
                  <a:schemeClr val="tx1">
                    <a:lumMod val="50000"/>
                    <a:lumOff val="50000"/>
                  </a:schemeClr>
                </a:solidFill>
              </a:rPr>
              <a:t>	6.1 Obrigações de despesas contraídas nos últimos dois quadrimestres do mandato que tenham parcelas a serem pagas no exercício seguinte sem que haja suficiente disponibilidade de caixa.</a:t>
            </a:r>
          </a:p>
          <a:p>
            <a:r>
              <a:rPr lang="pt-BR" sz="2800" dirty="0" smtClean="0">
                <a:solidFill>
                  <a:schemeClr val="tx1">
                    <a:lumMod val="50000"/>
                    <a:lumOff val="50000"/>
                  </a:schemeClr>
                </a:solidFill>
              </a:rPr>
              <a:t>	6.2 Despesas com publicidade institucional no primeiro semestre do ano de eleição em montante superior a6 (seis) vezes a média mensal desses gastos nos 3 (três) últimos anos que antecedem o pleito.</a:t>
            </a:r>
          </a:p>
          <a:p>
            <a:r>
              <a:rPr lang="pt-BR" sz="2800" dirty="0" smtClean="0">
                <a:solidFill>
                  <a:schemeClr val="tx1">
                    <a:lumMod val="50000"/>
                    <a:lumOff val="50000"/>
                  </a:schemeClr>
                </a:solidFill>
              </a:rPr>
              <a:t>	6.3 Despesas com publicidade institucional realizadas nos 3 (três) meses que antecedem o pleito.</a:t>
            </a:r>
          </a:p>
          <a:p>
            <a:pPr marL="1435100"/>
            <a:r>
              <a:rPr lang="pt-BR" sz="1500" dirty="0" smtClean="0">
                <a:solidFill>
                  <a:schemeClr val="tx1">
                    <a:lumMod val="50000"/>
                    <a:lumOff val="50000"/>
                  </a:schemeClr>
                </a:solidFill>
              </a:rPr>
              <a:t>Obs. (*): Os itens de escopo que compõem o grupo de análise “6. Encerramento de Mandato” se aplicarão exclusivamente às prestações de contas referentes aos exercícios financeiros de encerramento de mandato (eleitorais).</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PCA: A Formação do Processo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2246769"/>
          </a:xfrm>
          <a:prstGeom prst="rect">
            <a:avLst/>
          </a:prstGeom>
          <a:noFill/>
        </p:spPr>
        <p:txBody>
          <a:bodyPr wrap="square" rtlCol="0">
            <a:spAutoFit/>
          </a:bodyPr>
          <a:lstStyle/>
          <a:p>
            <a:pPr marL="514350" indent="-514350"/>
            <a:r>
              <a:rPr lang="pt-BR" sz="2800" dirty="0" smtClean="0">
                <a:solidFill>
                  <a:schemeClr val="tx1">
                    <a:lumMod val="50000"/>
                    <a:lumOff val="50000"/>
                  </a:schemeClr>
                </a:solidFill>
              </a:rPr>
              <a:t>d) Documentos obrigatórios ao Legislativo (Anexo I IN189/2023)</a:t>
            </a:r>
          </a:p>
          <a:p>
            <a:pPr marL="514350" indent="-514350"/>
            <a:r>
              <a:rPr lang="pt-BR" sz="2800" dirty="0" smtClean="0">
                <a:solidFill>
                  <a:schemeClr val="tx1">
                    <a:lumMod val="50000"/>
                    <a:lumOff val="50000"/>
                  </a:schemeClr>
                </a:solidFill>
              </a:rPr>
              <a:t>1 - Controle Interno</a:t>
            </a:r>
          </a:p>
          <a:p>
            <a:pPr marL="514350" indent="-514350"/>
            <a:r>
              <a:rPr lang="pt-BR" sz="2800" dirty="0" smtClean="0">
                <a:solidFill>
                  <a:schemeClr val="tx1">
                    <a:lumMod val="65000"/>
                    <a:lumOff val="35000"/>
                  </a:schemeClr>
                </a:solidFill>
              </a:rPr>
              <a:t>	1.1 </a:t>
            </a:r>
            <a:r>
              <a:rPr lang="pt-BR" sz="2800" dirty="0" smtClean="0">
                <a:solidFill>
                  <a:srgbClr val="0000FF"/>
                </a:solidFill>
              </a:rPr>
              <a:t>- </a:t>
            </a:r>
            <a:r>
              <a:rPr lang="pt-BR" sz="2800" strike="sngStrike" dirty="0" smtClean="0">
                <a:solidFill>
                  <a:srgbClr val="FF0000"/>
                </a:solidFill>
              </a:rPr>
              <a:t>Encaminhamento do Relatório do Controle Interno</a:t>
            </a:r>
          </a:p>
          <a:p>
            <a:pPr marL="514350" indent="-514350"/>
            <a:r>
              <a:rPr lang="pt-BR" sz="2800" dirty="0" smtClean="0">
                <a:solidFill>
                  <a:schemeClr val="tx1">
                    <a:lumMod val="50000"/>
                    <a:lumOff val="50000"/>
                  </a:schemeClr>
                </a:solidFill>
              </a:rPr>
              <a:t>	Declaração de ciência do Relatório de Controle Interno.</a:t>
            </a:r>
          </a:p>
          <a:p>
            <a:pPr marL="514350" indent="-514350"/>
            <a:endParaRPr lang="pt-BR" sz="2800" dirty="0" smtClean="0">
              <a:solidFill>
                <a:srgbClr val="0000FF"/>
              </a:solidFill>
            </a:endParaRPr>
          </a:p>
        </p:txBody>
      </p:sp>
      <p:pic>
        <p:nvPicPr>
          <p:cNvPr id="5122" name="Picture 2"/>
          <p:cNvPicPr>
            <a:picLocks noChangeAspect="1" noChangeArrowheads="1"/>
          </p:cNvPicPr>
          <p:nvPr/>
        </p:nvPicPr>
        <p:blipFill>
          <a:blip r:embed="rId3"/>
          <a:srcRect/>
          <a:stretch>
            <a:fillRect/>
          </a:stretch>
        </p:blipFill>
        <p:spPr bwMode="auto">
          <a:xfrm>
            <a:off x="9918700" y="328613"/>
            <a:ext cx="2260600" cy="2559977"/>
          </a:xfrm>
          <a:prstGeom prst="rect">
            <a:avLst/>
          </a:prstGeom>
          <a:noFill/>
          <a:ln w="9525">
            <a:noFill/>
            <a:miter lim="800000"/>
            <a:headEnd/>
            <a:tailEnd/>
          </a:ln>
          <a:effectLst/>
        </p:spPr>
      </p:pic>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0" y="2806728"/>
            <a:ext cx="12192000" cy="1415772"/>
          </a:xfrm>
          <a:prstGeom prst="rect">
            <a:avLst/>
          </a:prstGeom>
          <a:solidFill>
            <a:srgbClr val="FF6C00"/>
          </a:solidFill>
        </p:spPr>
        <p:txBody>
          <a:bodyPr wrap="square" rtlCol="0">
            <a:spAutoFit/>
          </a:bodyPr>
          <a:lstStyle/>
          <a:p>
            <a:pPr algn="ctr"/>
            <a:endParaRPr lang="pt-BR" sz="2500" dirty="0" smtClean="0">
              <a:latin typeface="Arial Black" panose="020B0A04020102020204" pitchFamily="34" charset="0"/>
            </a:endParaRPr>
          </a:p>
          <a:p>
            <a:pPr algn="ctr"/>
            <a:r>
              <a:rPr lang="pt-BR" sz="3600" dirty="0" smtClean="0">
                <a:solidFill>
                  <a:schemeClr val="bg1"/>
                </a:solidFill>
                <a:latin typeface="Arial Black" pitchFamily="34" charset="0"/>
              </a:rPr>
              <a:t>5. </a:t>
            </a:r>
            <a:r>
              <a:rPr lang="pt-BR" sz="3600" b="1" dirty="0" smtClean="0">
                <a:solidFill>
                  <a:schemeClr val="bg1"/>
                </a:solidFill>
                <a:latin typeface="Arial Black" pitchFamily="34" charset="0"/>
              </a:rPr>
              <a:t>INSTRUÇÕES DO TRIBUNAL DE CONTAS</a:t>
            </a:r>
            <a:endParaRPr lang="pt-BR" sz="3600" dirty="0" smtClean="0">
              <a:solidFill>
                <a:schemeClr val="bg1"/>
              </a:solidFill>
              <a:latin typeface="Arial Black" pitchFamily="34" charset="0"/>
            </a:endParaRPr>
          </a:p>
          <a:p>
            <a:pPr algn="ctr"/>
            <a:endParaRPr lang="pt-BR" sz="2500" dirty="0">
              <a:solidFill>
                <a:srgbClr val="0000FF"/>
              </a:solidFill>
              <a:latin typeface="Arial Black" panose="020B0A04020102020204" pitchFamily="34" charset="0"/>
            </a:endParaRPr>
          </a:p>
        </p:txBody>
      </p:sp>
    </p:spTree>
    <p:extLst>
      <p:ext uri="{BB962C8B-B14F-4D97-AF65-F5344CB8AC3E}">
        <p14:creationId xmlns="" xmlns:p14="http://schemas.microsoft.com/office/powerpoint/2010/main" val="41608051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Instruções do Tribunal de Contas</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990600" y="2025908"/>
            <a:ext cx="10547470" cy="3970318"/>
          </a:xfrm>
          <a:prstGeom prst="rect">
            <a:avLst/>
          </a:prstGeom>
          <a:noFill/>
        </p:spPr>
        <p:txBody>
          <a:bodyPr wrap="square" rtlCol="0">
            <a:spAutoFit/>
          </a:bodyPr>
          <a:lstStyle/>
          <a:p>
            <a:endParaRPr lang="pt-BR" sz="2800" dirty="0" smtClean="0">
              <a:solidFill>
                <a:schemeClr val="tx1">
                  <a:lumMod val="50000"/>
                  <a:lumOff val="50000"/>
                </a:schemeClr>
              </a:solidFill>
            </a:endParaRPr>
          </a:p>
          <a:p>
            <a:r>
              <a:rPr lang="pt-BR" sz="2800" dirty="0" smtClean="0">
                <a:solidFill>
                  <a:schemeClr val="tx1">
                    <a:lumMod val="50000"/>
                    <a:lumOff val="50000"/>
                  </a:schemeClr>
                </a:solidFill>
              </a:rPr>
              <a:t>a) Resolução 95/2022 (ALTERAÇÃO INFRALEGAL NA LEI ORGANICA)</a:t>
            </a:r>
          </a:p>
          <a:p>
            <a:r>
              <a:rPr lang="pt-BR" sz="2800" dirty="0" smtClean="0">
                <a:solidFill>
                  <a:schemeClr val="tx1">
                    <a:lumMod val="65000"/>
                    <a:lumOff val="35000"/>
                  </a:schemeClr>
                </a:solidFill>
              </a:rPr>
              <a:t>b) </a:t>
            </a:r>
            <a:r>
              <a:rPr lang="pt-BR" sz="2800" b="1" dirty="0" smtClean="0">
                <a:solidFill>
                  <a:schemeClr val="tx1">
                    <a:lumMod val="65000"/>
                    <a:lumOff val="35000"/>
                  </a:schemeClr>
                </a:solidFill>
              </a:rPr>
              <a:t>Instrução Normativa 172/2022 (Executivo) </a:t>
            </a:r>
          </a:p>
          <a:p>
            <a:r>
              <a:rPr lang="pt-BR" sz="2800" b="1" dirty="0" smtClean="0">
                <a:solidFill>
                  <a:schemeClr val="tx1">
                    <a:lumMod val="65000"/>
                    <a:lumOff val="35000"/>
                  </a:schemeClr>
                </a:solidFill>
              </a:rPr>
              <a:t>     Instrução Normativa 189/2024 (demais entidades)</a:t>
            </a:r>
          </a:p>
          <a:p>
            <a:r>
              <a:rPr lang="pt-BR" sz="2800" dirty="0" smtClean="0">
                <a:solidFill>
                  <a:schemeClr val="tx1">
                    <a:lumMod val="50000"/>
                    <a:lumOff val="50000"/>
                  </a:schemeClr>
                </a:solidFill>
              </a:rPr>
              <a:t>c) Nota Técnica 13/2022</a:t>
            </a:r>
          </a:p>
          <a:p>
            <a:r>
              <a:rPr lang="pt-BR" sz="2800" dirty="0" smtClean="0">
                <a:solidFill>
                  <a:schemeClr val="tx1">
                    <a:lumMod val="50000"/>
                    <a:lumOff val="50000"/>
                  </a:schemeClr>
                </a:solidFill>
              </a:rPr>
              <a:t>d) Nota Técnica 15/2022</a:t>
            </a:r>
          </a:p>
          <a:p>
            <a:r>
              <a:rPr lang="pt-BR" sz="2800" dirty="0" smtClean="0">
                <a:solidFill>
                  <a:schemeClr val="tx1">
                    <a:lumMod val="50000"/>
                    <a:lumOff val="50000"/>
                  </a:schemeClr>
                </a:solidFill>
              </a:rPr>
              <a:t>e) Nota Técnica 16/2022</a:t>
            </a:r>
          </a:p>
          <a:p>
            <a:pPr marL="514350" indent="-514350">
              <a:buAutoNum type="alphaLcParenR" startAt="6"/>
            </a:pPr>
            <a:r>
              <a:rPr lang="pt-BR" sz="2800" dirty="0" smtClean="0">
                <a:solidFill>
                  <a:schemeClr val="tx1">
                    <a:lumMod val="50000"/>
                    <a:lumOff val="50000"/>
                  </a:schemeClr>
                </a:solidFill>
              </a:rPr>
              <a:t>Nota Técnica 17/2022</a:t>
            </a:r>
          </a:p>
          <a:p>
            <a:pPr marL="514350" indent="-514350">
              <a:buAutoNum type="alphaLcParenR" startAt="6"/>
            </a:pPr>
            <a:r>
              <a:rPr lang="pt-BR" sz="2800" b="1" dirty="0" smtClean="0">
                <a:solidFill>
                  <a:schemeClr val="tx1">
                    <a:lumMod val="65000"/>
                    <a:lumOff val="35000"/>
                  </a:schemeClr>
                </a:solidFill>
              </a:rPr>
              <a:t>Nota Técnica 25/2024</a:t>
            </a: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6529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TCE-PR 25-03-2025</a:t>
            </a:r>
            <a:endParaRPr lang="pt-BR" sz="2500" dirty="0" smtClean="0">
              <a:solidFill>
                <a:schemeClr val="tx1">
                  <a:lumMod val="65000"/>
                  <a:lumOff val="3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2544763" y="1187450"/>
            <a:ext cx="7305675" cy="5753100"/>
          </a:xfrm>
          <a:prstGeom prst="rect">
            <a:avLst/>
          </a:prstGeom>
          <a:noFill/>
          <a:ln w="9525">
            <a:noFill/>
            <a:miter lim="800000"/>
            <a:headEnd/>
            <a:tailEnd/>
          </a:ln>
          <a:effectLst/>
        </p:spPr>
      </p:pic>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rPr>
              <a:t>Instruções do Tribunal de Contas</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94777" y="1708408"/>
            <a:ext cx="11055993" cy="4308872"/>
          </a:xfrm>
          <a:prstGeom prst="rect">
            <a:avLst/>
          </a:prstGeom>
          <a:noFill/>
        </p:spPr>
        <p:txBody>
          <a:bodyPr wrap="square" rtlCol="0">
            <a:spAutoFit/>
          </a:bodyPr>
          <a:lstStyle/>
          <a:p>
            <a:pPr marL="514350" indent="-514350"/>
            <a:r>
              <a:rPr lang="pt-BR" sz="2800" b="1" dirty="0" smtClean="0">
                <a:solidFill>
                  <a:schemeClr val="tx1">
                    <a:lumMod val="65000"/>
                    <a:lumOff val="35000"/>
                  </a:schemeClr>
                </a:solidFill>
              </a:rPr>
              <a:t>Instrução Normativa 172/2022</a:t>
            </a:r>
          </a:p>
          <a:p>
            <a:pPr marL="514350" indent="-514350"/>
            <a:r>
              <a:rPr lang="pt-BR" sz="2200" dirty="0" smtClean="0">
                <a:hlinkClick r:id="rId3"/>
              </a:rPr>
              <a:t>https://www1.tce.pr.gov.br/conteudo/instrucao-normativa-n-172-de-11-de-julho-de-2022/342097/area/10</a:t>
            </a:r>
            <a:r>
              <a:rPr lang="pt-BR" sz="2800" dirty="0" smtClean="0"/>
              <a:t> </a:t>
            </a:r>
          </a:p>
          <a:p>
            <a:pPr marL="514350" indent="-514350"/>
            <a:endParaRPr lang="pt-BR" sz="2800" dirty="0" smtClean="0"/>
          </a:p>
          <a:p>
            <a:pPr marL="514350" indent="-514350"/>
            <a:r>
              <a:rPr lang="pt-BR" sz="2800" b="1" dirty="0" smtClean="0">
                <a:solidFill>
                  <a:schemeClr val="tx1">
                    <a:lumMod val="65000"/>
                    <a:lumOff val="35000"/>
                  </a:schemeClr>
                </a:solidFill>
              </a:rPr>
              <a:t>Instrução Normativa 189/2024</a:t>
            </a:r>
          </a:p>
          <a:p>
            <a:pPr marL="514350" indent="-514350"/>
            <a:r>
              <a:rPr lang="pt-BR" sz="2200" dirty="0" smtClean="0">
                <a:solidFill>
                  <a:srgbClr val="0000FF"/>
                </a:solidFill>
                <a:hlinkClick r:id="rId4"/>
              </a:rPr>
              <a:t>https://www1.tce.pr.gov.br/conteudo/instrucao-normativa-n-189-de-6-de-novembro-de-2024/359234/area/249</a:t>
            </a:r>
            <a:r>
              <a:rPr lang="pt-BR" sz="2200" dirty="0" smtClean="0">
                <a:solidFill>
                  <a:srgbClr val="0000FF"/>
                </a:solidFill>
              </a:rPr>
              <a:t> </a:t>
            </a:r>
          </a:p>
          <a:p>
            <a:pPr marL="514350" indent="-514350"/>
            <a:endParaRPr lang="pt-BR" sz="2200" dirty="0" smtClean="0">
              <a:solidFill>
                <a:srgbClr val="0000FF"/>
              </a:solidFill>
            </a:endParaRPr>
          </a:p>
          <a:p>
            <a:pPr marL="514350" indent="-514350"/>
            <a:r>
              <a:rPr lang="pt-BR" sz="2800" dirty="0" smtClean="0">
                <a:hlinkClick r:id="rId5"/>
              </a:rPr>
              <a:t>Nota Técnica nº 25, de 16 de fevereiro de 2024.</a:t>
            </a:r>
            <a:endParaRPr lang="pt-BR" sz="2800" dirty="0" smtClean="0"/>
          </a:p>
          <a:p>
            <a:pPr marL="514350" indent="-514350"/>
            <a:r>
              <a:rPr lang="pt-BR" dirty="0" smtClean="0">
                <a:hlinkClick r:id="rId5"/>
              </a:rPr>
              <a:t>https://www1.tce.pr.gov.br/conteudo/nota-tecnica-n%C2%BA-25-de-16-de-fevereiro-de-2024/353004/area/249</a:t>
            </a:r>
            <a:r>
              <a:rPr lang="pt-BR" dirty="0" smtClean="0"/>
              <a:t> </a:t>
            </a:r>
          </a:p>
          <a:p>
            <a:pPr marL="514350" indent="-514350"/>
            <a:endParaRPr lang="pt-BR" sz="2800" dirty="0" smtClean="0">
              <a:solidFill>
                <a:srgbClr val="0000FF"/>
              </a:solidFill>
            </a:endParaRP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843415"/>
            <a:ext cx="11401778" cy="646331"/>
          </a:xfrm>
          <a:prstGeom prst="rect">
            <a:avLst/>
          </a:prstGeom>
          <a:noFill/>
        </p:spPr>
        <p:txBody>
          <a:bodyPr wrap="square" rtlCol="0">
            <a:spAutoFit/>
          </a:bodyPr>
          <a:lstStyle/>
          <a:p>
            <a:pPr algn="ctr"/>
            <a:r>
              <a:rPr lang="pt-BR" sz="3600" dirty="0" smtClean="0">
                <a:solidFill>
                  <a:schemeClr val="tx1">
                    <a:lumMod val="65000"/>
                    <a:lumOff val="35000"/>
                  </a:schemeClr>
                </a:solidFill>
                <a:latin typeface="Arial Black" panose="020B0A04020102020204" pitchFamily="34" charset="0"/>
              </a:rPr>
              <a:t>Parecer x Opinativo</a:t>
            </a:r>
            <a:endParaRPr lang="pt-BR" sz="2500" dirty="0" smtClean="0">
              <a:solidFill>
                <a:schemeClr val="tx1">
                  <a:lumMod val="65000"/>
                  <a:lumOff val="35000"/>
                </a:schemeClr>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82077" y="2025908"/>
            <a:ext cx="11055993" cy="3539430"/>
          </a:xfrm>
          <a:prstGeom prst="rect">
            <a:avLst/>
          </a:prstGeom>
          <a:noFill/>
        </p:spPr>
        <p:txBody>
          <a:bodyPr wrap="square" rtlCol="0">
            <a:spAutoFit/>
          </a:bodyPr>
          <a:lstStyle/>
          <a:p>
            <a:r>
              <a:rPr lang="pt-BR" sz="2800" b="1" dirty="0" smtClean="0"/>
              <a:t>Art. 25. </a:t>
            </a:r>
            <a:r>
              <a:rPr lang="pt-BR" sz="2800" dirty="0" smtClean="0">
                <a:solidFill>
                  <a:schemeClr val="tx1">
                    <a:lumMod val="50000"/>
                    <a:lumOff val="50000"/>
                  </a:schemeClr>
                </a:solidFill>
              </a:rPr>
              <a:t>Considerando exclusivamente as constatações obtidas na análise de que trata esta seção, a unidade técnica emitirá </a:t>
            </a:r>
            <a:r>
              <a:rPr lang="pt-BR" sz="2800" b="1" dirty="0" smtClean="0"/>
              <a:t>opinativo</a:t>
            </a:r>
            <a:r>
              <a:rPr lang="pt-BR" sz="2800" dirty="0" smtClean="0"/>
              <a:t> </a:t>
            </a:r>
            <a:r>
              <a:rPr lang="pt-BR" sz="2800" dirty="0" smtClean="0">
                <a:solidFill>
                  <a:schemeClr val="tx1">
                    <a:lumMod val="50000"/>
                    <a:lumOff val="50000"/>
                  </a:schemeClr>
                </a:solidFill>
              </a:rPr>
              <a:t>que consignará alguma das </a:t>
            </a:r>
            <a:r>
              <a:rPr lang="pt-BR" sz="2800" b="1" dirty="0" smtClean="0"/>
              <a:t>seguintes indicações </a:t>
            </a:r>
            <a:r>
              <a:rPr lang="pt-BR" sz="2800" dirty="0" smtClean="0">
                <a:solidFill>
                  <a:schemeClr val="tx1">
                    <a:lumMod val="50000"/>
                    <a:lumOff val="50000"/>
                  </a:schemeClr>
                </a:solidFill>
              </a:rPr>
              <a:t>sobre a execução orçamentária e financeira dos recursos públicos municipais:</a:t>
            </a:r>
          </a:p>
          <a:p>
            <a:r>
              <a:rPr lang="pt-BR" sz="2800" dirty="0" smtClean="0">
                <a:solidFill>
                  <a:schemeClr val="tx1">
                    <a:lumMod val="50000"/>
                    <a:lumOff val="50000"/>
                  </a:schemeClr>
                </a:solidFill>
              </a:rPr>
              <a:t>I - regulares;</a:t>
            </a:r>
          </a:p>
          <a:p>
            <a:r>
              <a:rPr lang="pt-BR" sz="2800" dirty="0" smtClean="0">
                <a:solidFill>
                  <a:schemeClr val="tx1">
                    <a:lumMod val="50000"/>
                    <a:lumOff val="50000"/>
                  </a:schemeClr>
                </a:solidFill>
              </a:rPr>
              <a:t>II - regulares com ressalvas;</a:t>
            </a:r>
          </a:p>
          <a:p>
            <a:r>
              <a:rPr lang="pt-BR" sz="2800" dirty="0" smtClean="0">
                <a:solidFill>
                  <a:schemeClr val="tx1">
                    <a:lumMod val="50000"/>
                    <a:lumOff val="50000"/>
                  </a:schemeClr>
                </a:solidFill>
              </a:rPr>
              <a:t>III- irregulares;</a:t>
            </a:r>
          </a:p>
          <a:p>
            <a:r>
              <a:rPr lang="pt-BR" sz="2800" dirty="0" smtClean="0">
                <a:solidFill>
                  <a:schemeClr val="tx1">
                    <a:lumMod val="50000"/>
                    <a:lumOff val="50000"/>
                  </a:schemeClr>
                </a:solidFill>
              </a:rPr>
              <a:t>IV- abstenção de opinião.</a:t>
            </a:r>
            <a:endParaRPr lang="pt-BR" sz="2800" dirty="0">
              <a:solidFill>
                <a:schemeClr val="tx1">
                  <a:lumMod val="50000"/>
                  <a:lumOff val="50000"/>
                </a:schemeClr>
              </a:solidFill>
            </a:endParaRPr>
          </a:p>
        </p:txBody>
      </p:sp>
    </p:spTree>
    <p:extLst>
      <p:ext uri="{BB962C8B-B14F-4D97-AF65-F5344CB8AC3E}">
        <p14:creationId xmlns="" xmlns:p14="http://schemas.microsoft.com/office/powerpoint/2010/main" val="3550612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0" y="2806728"/>
            <a:ext cx="12192000" cy="1415772"/>
          </a:xfrm>
          <a:prstGeom prst="rect">
            <a:avLst/>
          </a:prstGeom>
          <a:solidFill>
            <a:srgbClr val="FF6C00"/>
          </a:solidFill>
        </p:spPr>
        <p:txBody>
          <a:bodyPr wrap="square" rtlCol="0">
            <a:spAutoFit/>
          </a:bodyPr>
          <a:lstStyle/>
          <a:p>
            <a:pPr algn="ctr"/>
            <a:endParaRPr lang="pt-BR" sz="2500" dirty="0" smtClean="0">
              <a:latin typeface="Arial Black" panose="020B0A04020102020204" pitchFamily="34" charset="0"/>
            </a:endParaRPr>
          </a:p>
          <a:p>
            <a:pPr algn="ctr"/>
            <a:r>
              <a:rPr lang="pt-BR" sz="3600" dirty="0" smtClean="0">
                <a:solidFill>
                  <a:schemeClr val="bg1"/>
                </a:solidFill>
                <a:latin typeface="Arial Black" panose="020B0A04020102020204" pitchFamily="34" charset="0"/>
              </a:rPr>
              <a:t>RECOMENDAÇÕES PONTUAIS</a:t>
            </a:r>
          </a:p>
          <a:p>
            <a:pPr algn="ctr"/>
            <a:endParaRPr lang="pt-BR" sz="2500" dirty="0">
              <a:latin typeface="Arial Black" panose="020B0A04020102020204" pitchFamily="34" charset="0"/>
            </a:endParaRPr>
          </a:p>
        </p:txBody>
      </p:sp>
    </p:spTree>
    <p:extLst>
      <p:ext uri="{BB962C8B-B14F-4D97-AF65-F5344CB8AC3E}">
        <p14:creationId xmlns="" xmlns:p14="http://schemas.microsoft.com/office/powerpoint/2010/main" val="41608051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dirty="0" smtClean="0">
                <a:solidFill>
                  <a:srgbClr val="0000FF"/>
                </a:solidFill>
                <a:latin typeface="Arial" panose="020B0604020202020204" pitchFamily="34" charset="0"/>
                <a:cs typeface="Arial" panose="020B0604020202020204" pitchFamily="34" charset="0"/>
              </a:rPr>
              <a:t> </a:t>
            </a:r>
            <a:r>
              <a:rPr lang="pt-BR" sz="3600" b="1" dirty="0" smtClean="0">
                <a:latin typeface="Arial Black" pitchFamily="34" charset="0"/>
              </a:rPr>
              <a:t>f) Relatórios e recomendações</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xmlns="" id="{71C93172-A23F-47C5-90B9-A44047B326E3}"/>
              </a:ext>
            </a:extLst>
          </p:cNvPr>
          <p:cNvSpPr txBox="1"/>
          <p:nvPr/>
        </p:nvSpPr>
        <p:spPr>
          <a:xfrm>
            <a:off x="494776" y="1687354"/>
            <a:ext cx="11055993" cy="3477875"/>
          </a:xfrm>
          <a:prstGeom prst="rect">
            <a:avLst/>
          </a:prstGeom>
          <a:noFill/>
        </p:spPr>
        <p:txBody>
          <a:bodyPr wrap="square" rtlCol="0">
            <a:spAutoFit/>
          </a:bodyPr>
          <a:lstStyle/>
          <a:p>
            <a:pPr algn="just">
              <a:buFont typeface="Arial" pitchFamily="34" charset="0"/>
              <a:buChar char="•"/>
            </a:pPr>
            <a:endParaRPr lang="pt-BR" sz="2750" dirty="0" smtClean="0">
              <a:solidFill>
                <a:srgbClr val="0000FF"/>
              </a:solidFill>
              <a:latin typeface="Arial" panose="020B0604020202020204" pitchFamily="34" charset="0"/>
              <a:cs typeface="Arial" panose="020B0604020202020204" pitchFamily="34" charset="0"/>
            </a:endParaRPr>
          </a:p>
          <a:p>
            <a:pPr lvl="1" algn="just">
              <a:buFont typeface="Arial" pitchFamily="34" charset="0"/>
              <a:buChar char="•"/>
            </a:pPr>
            <a:r>
              <a:rPr lang="pt-BR" sz="2750" dirty="0" smtClean="0">
                <a:solidFill>
                  <a:schemeClr val="tx1">
                    <a:lumMod val="65000"/>
                    <a:lumOff val="35000"/>
                  </a:schemeClr>
                </a:solidFill>
                <a:latin typeface="Arial" panose="020B0604020202020204" pitchFamily="34" charset="0"/>
                <a:cs typeface="Arial" panose="020B0604020202020204" pitchFamily="34" charset="0"/>
              </a:rPr>
              <a:t> </a:t>
            </a:r>
            <a:r>
              <a:rPr lang="pt-BR" sz="2750" b="1" dirty="0" smtClean="0">
                <a:latin typeface="Arial" panose="020B0604020202020204" pitchFamily="34" charset="0"/>
                <a:cs typeface="Arial" panose="020B0604020202020204" pitchFamily="34" charset="0"/>
              </a:rPr>
              <a:t>Segregação </a:t>
            </a:r>
            <a:r>
              <a:rPr lang="pt-BR" sz="2750" b="1" dirty="0">
                <a:latin typeface="Arial" panose="020B0604020202020204" pitchFamily="34" charset="0"/>
                <a:cs typeface="Arial" panose="020B0604020202020204" pitchFamily="34" charset="0"/>
              </a:rPr>
              <a:t>de funções</a:t>
            </a:r>
            <a:r>
              <a:rPr lang="pt-BR" sz="2750" dirty="0">
                <a:latin typeface="Arial" panose="020B0604020202020204" pitchFamily="34" charset="0"/>
                <a:cs typeface="Arial" panose="020B0604020202020204" pitchFamily="34" charset="0"/>
              </a:rPr>
              <a:t>, </a:t>
            </a:r>
            <a:r>
              <a:rPr lang="pt-BR" sz="2750" dirty="0">
                <a:solidFill>
                  <a:schemeClr val="tx1">
                    <a:lumMod val="50000"/>
                    <a:lumOff val="50000"/>
                  </a:schemeClr>
                </a:solidFill>
                <a:latin typeface="Arial" panose="020B0604020202020204" pitchFamily="34" charset="0"/>
                <a:cs typeface="Arial" panose="020B0604020202020204" pitchFamily="34" charset="0"/>
              </a:rPr>
              <a:t>vedada a designação do mesmo agente público para atuação simultânea em funções mais suscetíveis a </a:t>
            </a:r>
            <a:r>
              <a:rPr lang="pt-BR" sz="2750" dirty="0" smtClean="0">
                <a:solidFill>
                  <a:schemeClr val="tx1">
                    <a:lumMod val="50000"/>
                    <a:lumOff val="50000"/>
                  </a:schemeClr>
                </a:solidFill>
                <a:latin typeface="Arial" panose="020B0604020202020204" pitchFamily="34" charset="0"/>
                <a:cs typeface="Arial" panose="020B0604020202020204" pitchFamily="34" charset="0"/>
              </a:rPr>
              <a:t>riscos.</a:t>
            </a:r>
          </a:p>
          <a:p>
            <a:pPr lvl="1" algn="just">
              <a:buFont typeface="Arial" pitchFamily="34" charset="0"/>
              <a:buChar char="•"/>
            </a:pPr>
            <a:endParaRPr lang="pt-BR" sz="2750" dirty="0" smtClean="0">
              <a:latin typeface="Arial" panose="020B0604020202020204" pitchFamily="34" charset="0"/>
              <a:cs typeface="Arial" panose="020B0604020202020204" pitchFamily="34" charset="0"/>
            </a:endParaRPr>
          </a:p>
          <a:p>
            <a:pPr lvl="1" algn="just">
              <a:buFont typeface="Arial" pitchFamily="34" charset="0"/>
              <a:buChar char="•"/>
            </a:pPr>
            <a:endParaRPr lang="pt-BR" sz="2750" dirty="0">
              <a:latin typeface="Arial" panose="020B0604020202020204" pitchFamily="34" charset="0"/>
              <a:cs typeface="Arial" panose="020B0604020202020204" pitchFamily="34" charset="0"/>
            </a:endParaRPr>
          </a:p>
          <a:p>
            <a:pPr algn="just"/>
            <a:r>
              <a:rPr lang="pt-BR" sz="2750" dirty="0">
                <a:latin typeface="Arial" panose="020B0604020202020204" pitchFamily="34" charset="0"/>
                <a:cs typeface="Arial" panose="020B0604020202020204" pitchFamily="34" charset="0"/>
              </a:rPr>
              <a:t/>
            </a:r>
            <a:br>
              <a:rPr lang="pt-BR" sz="2750" dirty="0">
                <a:latin typeface="Arial" panose="020B0604020202020204" pitchFamily="34" charset="0"/>
                <a:cs typeface="Arial" panose="020B0604020202020204" pitchFamily="34" charset="0"/>
              </a:rPr>
            </a:br>
            <a:endParaRPr lang="pt-BR" sz="27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02954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1043801"/>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1.a) </a:t>
            </a:r>
            <a:r>
              <a:rPr lang="pt-BR" sz="3600" dirty="0" smtClean="0">
                <a:solidFill>
                  <a:schemeClr val="tx1">
                    <a:lumMod val="65000"/>
                    <a:lumOff val="35000"/>
                  </a:schemeClr>
                </a:solidFill>
                <a:latin typeface="Arial Black" pitchFamily="34" charset="0"/>
              </a:rPr>
              <a:t>Fundamentação e motivações</a:t>
            </a:r>
            <a:endParaRPr lang="pt-BR" sz="3600" dirty="0">
              <a:solidFill>
                <a:schemeClr val="tx1">
                  <a:lumMod val="65000"/>
                  <a:lumOff val="35000"/>
                </a:schemeClr>
              </a:solidFill>
              <a:latin typeface="Arial Black" pitchFamily="34" charset="0"/>
              <a:cs typeface="Arial"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2090172"/>
            <a:ext cx="11055993" cy="2246769"/>
          </a:xfrm>
          <a:prstGeom prst="rect">
            <a:avLst/>
          </a:prstGeom>
          <a:noFill/>
        </p:spPr>
        <p:txBody>
          <a:bodyPr wrap="square" rtlCol="0">
            <a:spAutoFit/>
          </a:bodyPr>
          <a:lstStyle/>
          <a:p>
            <a:pPr lvl="1" algn="just">
              <a:buFont typeface="Arial" pitchFamily="34" charset="0"/>
              <a:buChar char="•"/>
            </a:pPr>
            <a:r>
              <a:rPr lang="pt-BR" sz="2800" dirty="0" smtClean="0">
                <a:solidFill>
                  <a:schemeClr val="tx1">
                    <a:lumMod val="65000"/>
                    <a:lumOff val="35000"/>
                  </a:schemeClr>
                </a:solidFill>
                <a:latin typeface="Arial" panose="020B0604020202020204" pitchFamily="34" charset="0"/>
                <a:cs typeface="Arial" panose="020B0604020202020204" pitchFamily="34" charset="0"/>
              </a:rPr>
              <a:t> </a:t>
            </a:r>
            <a:r>
              <a:rPr lang="pt-BR" sz="2800" b="1" dirty="0" smtClean="0">
                <a:solidFill>
                  <a:schemeClr val="tx1">
                    <a:lumMod val="65000"/>
                    <a:lumOff val="35000"/>
                  </a:schemeClr>
                </a:solidFill>
                <a:latin typeface="Arial" panose="020B0604020202020204" pitchFamily="34" charset="0"/>
                <a:cs typeface="Arial" panose="020B0604020202020204" pitchFamily="34" charset="0"/>
              </a:rPr>
              <a:t>Legislação Municipal</a:t>
            </a:r>
          </a:p>
          <a:p>
            <a:pPr lvl="1" algn="just">
              <a:buFont typeface="Arial" pitchFamily="34" charset="0"/>
              <a:buChar char="•"/>
            </a:pPr>
            <a:endParaRPr lang="en-US" sz="2800" dirty="0" smtClean="0">
              <a:solidFill>
                <a:srgbClr val="0000FF"/>
              </a:solidFill>
              <a:ea typeface="Calibri"/>
              <a:cs typeface="Times New Roman"/>
            </a:endParaRPr>
          </a:p>
          <a:p>
            <a:pPr lvl="1" algn="just">
              <a:buFont typeface="Arial" pitchFamily="34" charset="0"/>
              <a:buChar char="•"/>
            </a:pPr>
            <a:r>
              <a:rPr lang="en-US" sz="2800" dirty="0" smtClean="0">
                <a:solidFill>
                  <a:schemeClr val="tx1">
                    <a:lumMod val="50000"/>
                    <a:lumOff val="50000"/>
                  </a:schemeClr>
                </a:solidFill>
                <a:ea typeface="Calibri"/>
                <a:cs typeface="Times New Roman"/>
              </a:rPr>
              <a:t> Lei </a:t>
            </a:r>
            <a:r>
              <a:rPr lang="en-US" sz="2800" dirty="0" err="1" smtClean="0">
                <a:solidFill>
                  <a:schemeClr val="tx1">
                    <a:lumMod val="50000"/>
                    <a:lumOff val="50000"/>
                  </a:schemeClr>
                </a:solidFill>
                <a:ea typeface="Calibri"/>
                <a:cs typeface="Times New Roman"/>
              </a:rPr>
              <a:t>Orgânica</a:t>
            </a:r>
            <a:r>
              <a:rPr lang="en-US" sz="2800" dirty="0" smtClean="0">
                <a:solidFill>
                  <a:schemeClr val="tx1">
                    <a:lumMod val="50000"/>
                    <a:lumOff val="50000"/>
                  </a:schemeClr>
                </a:solidFill>
                <a:ea typeface="Calibri"/>
                <a:cs typeface="Times New Roman"/>
              </a:rPr>
              <a:t> Municipal;</a:t>
            </a:r>
          </a:p>
          <a:p>
            <a:pPr lvl="1" algn="just">
              <a:buFont typeface="Arial" pitchFamily="34" charset="0"/>
              <a:buChar char="•"/>
            </a:pPr>
            <a:endParaRPr lang="en-US" sz="2800" dirty="0" smtClean="0">
              <a:ea typeface="Calibri"/>
              <a:cs typeface="Times New Roman"/>
            </a:endParaRPr>
          </a:p>
          <a:p>
            <a:pPr lvl="1" algn="just">
              <a:buFont typeface="Arial" pitchFamily="34" charset="0"/>
              <a:buChar char="•"/>
            </a:pPr>
            <a:endParaRPr lang="en-US" sz="2800" dirty="0" smtClean="0">
              <a:ea typeface="Calibri"/>
              <a:cs typeface="Times New Roman"/>
            </a:endParaRPr>
          </a:p>
        </p:txBody>
      </p:sp>
      <p:sp>
        <p:nvSpPr>
          <p:cNvPr id="69634" name="AutoShape 2" descr="https://admin-blog.grupogen.com.br/app/uploads/sites/2/2020/03/alteracao-de-metas-fisca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 xmlns:p14="http://schemas.microsoft.com/office/powerpoint/2010/main" val="420923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Recomendações pontuais</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1" y="2090172"/>
            <a:ext cx="10926170" cy="3539430"/>
          </a:xfrm>
          <a:prstGeom prst="rect">
            <a:avLst/>
          </a:prstGeom>
          <a:noFill/>
        </p:spPr>
        <p:txBody>
          <a:bodyPr wrap="square" rtlCol="0">
            <a:spAutoFit/>
          </a:bodyPr>
          <a:lstStyle/>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Na PCA é necessário a </a:t>
            </a:r>
            <a:r>
              <a:rPr lang="pt-BR" sz="2800" b="1" dirty="0" smtClean="0">
                <a:solidFill>
                  <a:schemeClr val="tx1">
                    <a:lumMod val="50000"/>
                    <a:lumOff val="50000"/>
                  </a:schemeClr>
                </a:solidFill>
                <a:latin typeface="Arial" panose="020B0604020202020204" pitchFamily="34" charset="0"/>
                <a:cs typeface="Arial" panose="020B0604020202020204" pitchFamily="34" charset="0"/>
              </a:rPr>
              <a:t>ciência do Atual Gestor</a:t>
            </a:r>
          </a:p>
          <a:p>
            <a:pPr lvl="1"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Desde que ele tenha recebido os relatórios</a:t>
            </a:r>
          </a:p>
          <a:p>
            <a:pPr algn="just">
              <a:buFont typeface="Arial" pitchFamily="34" charset="0"/>
              <a:buChar char="•"/>
            </a:pPr>
            <a:endParaRPr lang="pt-BR" sz="2800"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Declaração de Ciência do Relatório de Controle Interno</a:t>
            </a:r>
          </a:p>
          <a:p>
            <a:pPr algn="just">
              <a:buFont typeface="Arial" pitchFamily="34" charset="0"/>
              <a:buChar char="•"/>
            </a:pPr>
            <a:endParaRPr lang="pt-BR" sz="2800"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Mesmo com a ausência do envio do SIM - AM de Dez ou do mês 13, deve autuar a PCA.</a:t>
            </a:r>
          </a:p>
          <a:p>
            <a:pPr algn="just">
              <a:buFont typeface="Arial" pitchFamily="34" charset="0"/>
              <a:buChar char="•"/>
            </a:pPr>
            <a:endParaRPr lang="pt-BR" sz="28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756752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Recomendações pontuais</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478431" y="1721872"/>
            <a:ext cx="10926170" cy="4955203"/>
          </a:xfrm>
          <a:prstGeom prst="rect">
            <a:avLst/>
          </a:prstGeom>
          <a:noFill/>
        </p:spPr>
        <p:txBody>
          <a:bodyPr wrap="square" rtlCol="0">
            <a:spAutoFit/>
          </a:bodyPr>
          <a:lstStyle/>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Cadastro dos Interlocutores da PCA</a:t>
            </a:r>
          </a:p>
          <a:p>
            <a:pPr lvl="1"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De 01 a 16 de outubro para colher as respostas em novembro.</a:t>
            </a:r>
          </a:p>
          <a:p>
            <a:pPr lvl="1"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Criar um grupo de </a:t>
            </a:r>
            <a:r>
              <a:rPr lang="pt-BR" sz="2800" dirty="0" err="1" smtClean="0">
                <a:solidFill>
                  <a:schemeClr val="tx1">
                    <a:lumMod val="50000"/>
                    <a:lumOff val="50000"/>
                  </a:schemeClr>
                </a:solidFill>
                <a:latin typeface="Arial" panose="020B0604020202020204" pitchFamily="34" charset="0"/>
                <a:cs typeface="Arial" panose="020B0604020202020204" pitchFamily="34" charset="0"/>
              </a:rPr>
              <a:t>whatsapp</a:t>
            </a:r>
            <a:r>
              <a:rPr lang="pt-BR" sz="2800" dirty="0" smtClean="0">
                <a:solidFill>
                  <a:schemeClr val="tx1">
                    <a:lumMod val="50000"/>
                    <a:lumOff val="50000"/>
                  </a:schemeClr>
                </a:solidFill>
                <a:latin typeface="Arial" panose="020B0604020202020204" pitchFamily="34" charset="0"/>
                <a:cs typeface="Arial" panose="020B0604020202020204" pitchFamily="34" charset="0"/>
              </a:rPr>
              <a:t>, inclusive o prefeito</a:t>
            </a:r>
          </a:p>
          <a:p>
            <a:pPr algn="just"/>
            <a:endParaRPr lang="pt-BR"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Item de Controle de Publicidade – Retirado pela Instrução </a:t>
            </a:r>
            <a:r>
              <a:rPr lang="pt-BR" sz="2800" dirty="0" err="1" smtClean="0">
                <a:solidFill>
                  <a:schemeClr val="tx1">
                    <a:lumMod val="50000"/>
                    <a:lumOff val="50000"/>
                  </a:schemeClr>
                </a:solidFill>
                <a:latin typeface="Arial" panose="020B0604020202020204" pitchFamily="34" charset="0"/>
                <a:cs typeface="Arial" panose="020B0604020202020204" pitchFamily="34" charset="0"/>
              </a:rPr>
              <a:t>Nomativa</a:t>
            </a:r>
            <a:r>
              <a:rPr lang="pt-BR" sz="2800" dirty="0" smtClean="0">
                <a:solidFill>
                  <a:schemeClr val="tx1">
                    <a:lumMod val="50000"/>
                    <a:lumOff val="50000"/>
                  </a:schemeClr>
                </a:solidFill>
                <a:latin typeface="Arial" panose="020B0604020202020204" pitchFamily="34" charset="0"/>
                <a:cs typeface="Arial" panose="020B0604020202020204" pitchFamily="34" charset="0"/>
              </a:rPr>
              <a:t> 188/2024 – Refere-se ao: 	</a:t>
            </a:r>
          </a:p>
          <a:p>
            <a:pPr lvl="1"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Art. 42, da LRF – Somente em Encerramento de Mandato. Vedado contrair despesas que ultrapasse o mandato.</a:t>
            </a:r>
          </a:p>
          <a:p>
            <a:pPr lvl="1" algn="just"/>
            <a:endParaRPr lang="pt-BR"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Podemos autuar Petição Intermediária na PCA</a:t>
            </a:r>
          </a:p>
          <a:p>
            <a:pPr algn="just">
              <a:buFont typeface="Arial" pitchFamily="34" charset="0"/>
              <a:buChar char="•"/>
            </a:pPr>
            <a:endParaRPr lang="pt-BR"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Contador → Super Usuário </a:t>
            </a:r>
          </a:p>
        </p:txBody>
      </p:sp>
    </p:spTree>
    <p:extLst>
      <p:ext uri="{BB962C8B-B14F-4D97-AF65-F5344CB8AC3E}">
        <p14:creationId xmlns="" xmlns:p14="http://schemas.microsoft.com/office/powerpoint/2010/main" val="1075675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Recomendações pontuais</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1" y="2090172"/>
            <a:ext cx="10926170" cy="1384995"/>
          </a:xfrm>
          <a:prstGeom prst="rect">
            <a:avLst/>
          </a:prstGeom>
          <a:noFill/>
        </p:spPr>
        <p:txBody>
          <a:bodyPr wrap="square" rtlCol="0">
            <a:spAutoFit/>
          </a:bodyPr>
          <a:lstStyle/>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Importante</a:t>
            </a:r>
          </a:p>
          <a:p>
            <a:pPr lvl="1"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Tenham cuidado (zelo)</a:t>
            </a:r>
          </a:p>
          <a:p>
            <a:pPr lvl="1"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a:t>
            </a:r>
            <a:r>
              <a:rPr lang="pt-BR" sz="2800" dirty="0" err="1" smtClean="0">
                <a:solidFill>
                  <a:schemeClr val="tx1">
                    <a:lumMod val="50000"/>
                    <a:lumOff val="50000"/>
                  </a:schemeClr>
                </a:solidFill>
                <a:latin typeface="Arial" panose="020B0604020202020204" pitchFamily="34" charset="0"/>
                <a:cs typeface="Arial" panose="020B0604020202020204" pitchFamily="34" charset="0"/>
              </a:rPr>
              <a:t>Ctrl</a:t>
            </a:r>
            <a:r>
              <a:rPr lang="pt-BR" sz="2800" dirty="0" smtClean="0">
                <a:solidFill>
                  <a:schemeClr val="tx1">
                    <a:lumMod val="50000"/>
                    <a:lumOff val="50000"/>
                  </a:schemeClr>
                </a:solidFill>
                <a:latin typeface="Arial" panose="020B0604020202020204" pitchFamily="34" charset="0"/>
                <a:cs typeface="Arial" panose="020B0604020202020204" pitchFamily="34" charset="0"/>
              </a:rPr>
              <a:t> C e </a:t>
            </a:r>
            <a:r>
              <a:rPr lang="pt-BR" sz="2800" dirty="0" err="1" smtClean="0">
                <a:solidFill>
                  <a:schemeClr val="tx1">
                    <a:lumMod val="50000"/>
                    <a:lumOff val="50000"/>
                  </a:schemeClr>
                </a:solidFill>
                <a:latin typeface="Arial" panose="020B0604020202020204" pitchFamily="34" charset="0"/>
                <a:cs typeface="Arial" panose="020B0604020202020204" pitchFamily="34" charset="0"/>
              </a:rPr>
              <a:t>Ctrl</a:t>
            </a:r>
            <a:r>
              <a:rPr lang="pt-BR" sz="2800" dirty="0" smtClean="0">
                <a:solidFill>
                  <a:schemeClr val="tx1">
                    <a:lumMod val="50000"/>
                    <a:lumOff val="50000"/>
                  </a:schemeClr>
                </a:solidFill>
                <a:latin typeface="Arial" panose="020B0604020202020204" pitchFamily="34" charset="0"/>
                <a:cs typeface="Arial" panose="020B0604020202020204" pitchFamily="34" charset="0"/>
              </a:rPr>
              <a:t> V + ATUALIZE</a:t>
            </a:r>
            <a:endParaRPr lang="pt-BR"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75675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Recomendações pontuais</a:t>
            </a:r>
            <a:endParaRPr lang="pt-BR" sz="3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1" y="2090172"/>
            <a:ext cx="10926170" cy="3970318"/>
          </a:xfrm>
          <a:prstGeom prst="rect">
            <a:avLst/>
          </a:prstGeom>
          <a:noFill/>
        </p:spPr>
        <p:txBody>
          <a:bodyPr wrap="square" rtlCol="0">
            <a:spAutoFit/>
          </a:bodyPr>
          <a:lstStyle/>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Planejamento é essencial na Administração Pública</a:t>
            </a:r>
          </a:p>
          <a:p>
            <a:pPr algn="just">
              <a:buFont typeface="Arial" pitchFamily="34" charset="0"/>
              <a:buChar char="•"/>
            </a:pPr>
            <a:endParaRPr lang="pt-BR" sz="2800"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Estude a legislação e se capacite constantemente</a:t>
            </a:r>
          </a:p>
          <a:p>
            <a:pPr algn="just">
              <a:buFont typeface="Arial" pitchFamily="34" charset="0"/>
              <a:buChar char="•"/>
            </a:pPr>
            <a:endParaRPr lang="pt-BR" sz="2800"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Padronize documentos com minutas já elaboradas (AGU, Procuradoria PR, Procuradoria da Fazenda Nacional)</a:t>
            </a:r>
          </a:p>
          <a:p>
            <a:pPr algn="just">
              <a:buFont typeface="Arial" pitchFamily="34" charset="0"/>
              <a:buChar char="•"/>
            </a:pPr>
            <a:endParaRPr lang="pt-BR" sz="2800" dirty="0" smtClean="0">
              <a:solidFill>
                <a:schemeClr val="tx1">
                  <a:lumMod val="50000"/>
                  <a:lumOff val="50000"/>
                </a:schemeClr>
              </a:solidFill>
              <a:latin typeface="Arial" panose="020B0604020202020204" pitchFamily="34" charset="0"/>
              <a:cs typeface="Arial" panose="020B0604020202020204" pitchFamily="34" charset="0"/>
            </a:endParaRPr>
          </a:p>
          <a:p>
            <a:pPr algn="just">
              <a:buFont typeface="Arial" pitchFamily="34" charset="0"/>
              <a:buChar char="•"/>
            </a:pPr>
            <a:r>
              <a:rPr lang="pt-BR" sz="2800" dirty="0" smtClean="0">
                <a:solidFill>
                  <a:schemeClr val="tx1">
                    <a:lumMod val="50000"/>
                    <a:lumOff val="50000"/>
                  </a:schemeClr>
                </a:solidFill>
                <a:latin typeface="Arial" panose="020B0604020202020204" pitchFamily="34" charset="0"/>
                <a:cs typeface="Arial" panose="020B0604020202020204" pitchFamily="34" charset="0"/>
              </a:rPr>
              <a:t> Coloque em prática o que aprendeu.</a:t>
            </a:r>
          </a:p>
          <a:p>
            <a:pPr algn="just">
              <a:buFont typeface="Arial"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756752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63699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marL="0" indent="0" algn="ctr">
              <a:buNone/>
            </a:pPr>
            <a:endParaRPr lang="pt-BR" b="1" dirty="0" smtClean="0">
              <a:solidFill>
                <a:schemeClr val="bg1"/>
              </a:solidFill>
              <a:latin typeface="Arial" panose="020B0604020202020204" pitchFamily="34" charset="0"/>
              <a:cs typeface="Arial" panose="020B0604020202020204" pitchFamily="34" charset="0"/>
            </a:endParaRPr>
          </a:p>
          <a:p>
            <a:pPr marL="0" indent="0" algn="ctr">
              <a:buNone/>
            </a:pPr>
            <a:endParaRPr lang="pt-BR" b="1" dirty="0">
              <a:solidFill>
                <a:schemeClr val="bg1"/>
              </a:solidFill>
              <a:latin typeface="Arial" panose="020B0604020202020204" pitchFamily="34" charset="0"/>
              <a:cs typeface="Arial" panose="020B0604020202020204" pitchFamily="34" charset="0"/>
            </a:endParaRPr>
          </a:p>
          <a:p>
            <a:pPr marL="0" indent="0" algn="ctr">
              <a:buNone/>
            </a:pPr>
            <a:endParaRPr lang="pt-BR" b="1" dirty="0" smtClean="0">
              <a:solidFill>
                <a:schemeClr val="bg1"/>
              </a:solidFill>
              <a:latin typeface="Arial" panose="020B0604020202020204" pitchFamily="34" charset="0"/>
              <a:cs typeface="Arial" panose="020B0604020202020204" pitchFamily="34" charset="0"/>
            </a:endParaRPr>
          </a:p>
          <a:p>
            <a:pPr marL="0" indent="0" algn="ctr">
              <a:buNone/>
            </a:pPr>
            <a:endParaRPr lang="pt-BR" b="1" dirty="0">
              <a:solidFill>
                <a:schemeClr val="bg1"/>
              </a:solidFill>
              <a:latin typeface="Arial" panose="020B0604020202020204" pitchFamily="34" charset="0"/>
              <a:cs typeface="Arial" panose="020B0604020202020204" pitchFamily="34" charset="0"/>
            </a:endParaRPr>
          </a:p>
          <a:p>
            <a:pPr marL="0" indent="0" algn="ctr">
              <a:buNone/>
            </a:pPr>
            <a:endParaRPr lang="pt-BR" b="1" dirty="0" smtClean="0">
              <a:solidFill>
                <a:schemeClr val="bg1"/>
              </a:solidFill>
              <a:latin typeface="Arial" panose="020B0604020202020204" pitchFamily="34" charset="0"/>
              <a:cs typeface="Arial" panose="020B0604020202020204" pitchFamily="34" charset="0"/>
            </a:endParaRPr>
          </a:p>
          <a:p>
            <a:pPr marL="0" indent="0" algn="ctr">
              <a:buNone/>
            </a:pPr>
            <a:r>
              <a:rPr lang="pt-BR" b="1" dirty="0" smtClean="0">
                <a:solidFill>
                  <a:schemeClr val="bg1"/>
                </a:solidFill>
                <a:latin typeface="Arial" panose="020B0604020202020204" pitchFamily="34" charset="0"/>
                <a:cs typeface="Arial" panose="020B0604020202020204" pitchFamily="34" charset="0"/>
              </a:rPr>
              <a:t>Aurenilson.cipriano@gmail.com</a:t>
            </a:r>
          </a:p>
          <a:p>
            <a:pPr marL="0" indent="0" algn="ctr">
              <a:buNone/>
            </a:pPr>
            <a:r>
              <a:rPr lang="pt-BR" b="1" dirty="0" smtClean="0">
                <a:solidFill>
                  <a:schemeClr val="bg1"/>
                </a:solidFill>
                <a:latin typeface="Arial" panose="020B0604020202020204" pitchFamily="34" charset="0"/>
                <a:cs typeface="Arial" panose="020B0604020202020204" pitchFamily="34" charset="0"/>
              </a:rPr>
              <a:t>http</a:t>
            </a:r>
            <a:r>
              <a:rPr lang="pt-BR" b="1" dirty="0">
                <a:solidFill>
                  <a:schemeClr val="bg1"/>
                </a:solidFill>
                <a:latin typeface="Arial" panose="020B0604020202020204" pitchFamily="34" charset="0"/>
                <a:cs typeface="Arial" panose="020B0604020202020204" pitchFamily="34" charset="0"/>
              </a:rPr>
              <a:t>://lattes.cnpq.br/5942124971375713</a:t>
            </a:r>
          </a:p>
        </p:txBody>
      </p:sp>
    </p:spTree>
    <p:extLst>
      <p:ext uri="{BB962C8B-B14F-4D97-AF65-F5344CB8AC3E}">
        <p14:creationId xmlns="" xmlns:p14="http://schemas.microsoft.com/office/powerpoint/2010/main" val="1955935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380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1.a) </a:t>
            </a:r>
            <a:r>
              <a:rPr lang="pt-BR" sz="3600" dirty="0" smtClean="0">
                <a:solidFill>
                  <a:schemeClr val="tx1">
                    <a:lumMod val="65000"/>
                    <a:lumOff val="35000"/>
                  </a:schemeClr>
                </a:solidFill>
                <a:latin typeface="Arial Black" pitchFamily="34" charset="0"/>
              </a:rPr>
              <a:t>Fundamentação e motivações</a:t>
            </a:r>
            <a:endParaRPr lang="pt-BR" sz="3600" dirty="0">
              <a:solidFill>
                <a:schemeClr val="tx1">
                  <a:lumMod val="65000"/>
                  <a:lumOff val="35000"/>
                </a:schemeClr>
              </a:solidFill>
              <a:latin typeface="Arial Black" pitchFamily="34" charset="0"/>
              <a:cs typeface="Arial"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971634"/>
            <a:ext cx="11055993" cy="3539430"/>
          </a:xfrm>
          <a:prstGeom prst="rect">
            <a:avLst/>
          </a:prstGeom>
          <a:noFill/>
        </p:spPr>
        <p:txBody>
          <a:bodyPr wrap="square" rtlCol="0">
            <a:spAutoFit/>
          </a:bodyPr>
          <a:lstStyle/>
          <a:p>
            <a:pPr marL="514350" indent="-514350" algn="just"/>
            <a:r>
              <a:rPr lang="pt-BR" sz="2800" b="1" dirty="0" smtClean="0">
                <a:latin typeface="Arial" pitchFamily="34" charset="0"/>
                <a:cs typeface="Arial" pitchFamily="34" charset="0"/>
              </a:rPr>
              <a:t>	</a:t>
            </a:r>
            <a:r>
              <a:rPr lang="pt-BR" sz="2800" b="1" dirty="0" smtClean="0">
                <a:solidFill>
                  <a:schemeClr val="tx1">
                    <a:lumMod val="65000"/>
                    <a:lumOff val="35000"/>
                  </a:schemeClr>
                </a:solidFill>
                <a:latin typeface="Arial" pitchFamily="34" charset="0"/>
                <a:cs typeface="Arial" pitchFamily="34" charset="0"/>
              </a:rPr>
              <a:t>Expectativa x Realidade</a:t>
            </a:r>
            <a:endParaRPr lang="pt-BR" sz="2800" dirty="0" smtClean="0">
              <a:solidFill>
                <a:schemeClr val="tx1">
                  <a:lumMod val="65000"/>
                  <a:lumOff val="35000"/>
                </a:schemeClr>
              </a:solidFill>
              <a:latin typeface="Arial" panose="020B0604020202020204" pitchFamily="34" charset="0"/>
              <a:cs typeface="Arial" panose="020B0604020202020204" pitchFamily="34" charset="0"/>
            </a:endParaRPr>
          </a:p>
          <a:p>
            <a:pPr marL="514350" indent="-514350" algn="just"/>
            <a:r>
              <a:rPr lang="pt-BR" sz="2800" b="1" dirty="0" smtClean="0">
                <a:solidFill>
                  <a:srgbClr val="0000FF"/>
                </a:solidFill>
                <a:latin typeface="Arial" panose="020B0604020202020204" pitchFamily="34" charset="0"/>
                <a:cs typeface="Arial" panose="020B0604020202020204" pitchFamily="34" charset="0"/>
              </a:rPr>
              <a:t>		</a:t>
            </a:r>
            <a:r>
              <a:rPr lang="pt-BR" sz="2800" b="1" dirty="0" smtClean="0">
                <a:solidFill>
                  <a:schemeClr val="tx1">
                    <a:lumMod val="50000"/>
                    <a:lumOff val="50000"/>
                  </a:schemeClr>
                </a:solidFill>
                <a:latin typeface="Arial" panose="020B0604020202020204" pitchFamily="34" charset="0"/>
                <a:cs typeface="Arial" panose="020B0604020202020204" pitchFamily="34" charset="0"/>
              </a:rPr>
              <a:t>Legislação x Dia a dia</a:t>
            </a:r>
          </a:p>
          <a:p>
            <a:pPr marL="514350" indent="-514350" algn="just"/>
            <a:endParaRPr lang="pt-BR" sz="2800" b="1" dirty="0" smtClean="0">
              <a:solidFill>
                <a:srgbClr val="0000FF"/>
              </a:solidFill>
              <a:latin typeface="Arial" panose="020B0604020202020204" pitchFamily="34" charset="0"/>
              <a:cs typeface="Arial" panose="020B0604020202020204" pitchFamily="34" charset="0"/>
            </a:endParaRPr>
          </a:p>
          <a:p>
            <a:pPr marL="514350" indent="-514350" algn="just"/>
            <a:endParaRPr lang="pt-BR" sz="2800" b="1" dirty="0" smtClean="0">
              <a:solidFill>
                <a:srgbClr val="0000FF"/>
              </a:solidFill>
              <a:latin typeface="Arial" panose="020B0604020202020204" pitchFamily="34" charset="0"/>
              <a:cs typeface="Arial" panose="020B0604020202020204" pitchFamily="34" charset="0"/>
            </a:endParaRPr>
          </a:p>
          <a:p>
            <a:pPr marL="514350" indent="-514350" algn="just"/>
            <a:r>
              <a:rPr lang="pt-BR" sz="2800" b="1" dirty="0" smtClean="0">
                <a:solidFill>
                  <a:srgbClr val="0000FF"/>
                </a:solidFill>
                <a:latin typeface="Arial" panose="020B0604020202020204" pitchFamily="34" charset="0"/>
                <a:cs typeface="Arial" panose="020B0604020202020204" pitchFamily="34" charset="0"/>
              </a:rPr>
              <a:t>	</a:t>
            </a:r>
            <a:r>
              <a:rPr lang="pt-BR" sz="2800" b="1" dirty="0" smtClean="0">
                <a:solidFill>
                  <a:schemeClr val="tx1">
                    <a:lumMod val="65000"/>
                    <a:lumOff val="35000"/>
                  </a:schemeClr>
                </a:solidFill>
                <a:latin typeface="Arial" panose="020B0604020202020204" pitchFamily="34" charset="0"/>
                <a:cs typeface="Arial" panose="020B0604020202020204" pitchFamily="34" charset="0"/>
              </a:rPr>
              <a:t>Motivação</a:t>
            </a:r>
          </a:p>
          <a:p>
            <a:pPr marL="514350" indent="-514350" algn="just"/>
            <a:r>
              <a:rPr lang="pt-BR" sz="2800" b="1" dirty="0" smtClean="0">
                <a:solidFill>
                  <a:srgbClr val="0000FF"/>
                </a:solidFill>
                <a:latin typeface="Arial" panose="020B0604020202020204" pitchFamily="34" charset="0"/>
                <a:cs typeface="Arial" panose="020B0604020202020204" pitchFamily="34" charset="0"/>
              </a:rPr>
              <a:t>		</a:t>
            </a:r>
            <a:r>
              <a:rPr lang="pt-BR" sz="2800" b="1" dirty="0" smtClean="0">
                <a:solidFill>
                  <a:schemeClr val="tx1">
                    <a:lumMod val="50000"/>
                    <a:lumOff val="50000"/>
                  </a:schemeClr>
                </a:solidFill>
                <a:latin typeface="Arial" panose="020B0604020202020204" pitchFamily="34" charset="0"/>
                <a:cs typeface="Arial" panose="020B0604020202020204" pitchFamily="34" charset="0"/>
              </a:rPr>
              <a:t>Não ter contas reprovadas</a:t>
            </a:r>
          </a:p>
          <a:p>
            <a:pPr marL="514350" indent="-514350" algn="just"/>
            <a:r>
              <a:rPr lang="pt-BR" sz="2800" b="1" dirty="0" smtClean="0">
                <a:solidFill>
                  <a:schemeClr val="tx1">
                    <a:lumMod val="50000"/>
                    <a:lumOff val="50000"/>
                  </a:schemeClr>
                </a:solidFill>
                <a:latin typeface="Arial" panose="020B0604020202020204" pitchFamily="34" charset="0"/>
                <a:cs typeface="Arial" panose="020B0604020202020204" pitchFamily="34" charset="0"/>
              </a:rPr>
              <a:t>		Não pagar multas</a:t>
            </a:r>
          </a:p>
          <a:p>
            <a:pPr marL="514350" indent="-514350" algn="just"/>
            <a:r>
              <a:rPr lang="pt-BR" sz="2800" b="1" dirty="0" smtClean="0">
                <a:solidFill>
                  <a:schemeClr val="tx1">
                    <a:lumMod val="50000"/>
                    <a:lumOff val="50000"/>
                  </a:schemeClr>
                </a:solidFill>
                <a:latin typeface="Arial" panose="020B0604020202020204" pitchFamily="34" charset="0"/>
                <a:cs typeface="Arial" panose="020B0604020202020204" pitchFamily="34" charset="0"/>
              </a:rPr>
              <a:t>		Não perder os direitos eleitorais</a:t>
            </a:r>
            <a:endParaRPr lang="pt-BR" sz="2800" dirty="0" smtClean="0">
              <a:solidFill>
                <a:schemeClr val="tx1">
                  <a:lumMod val="50000"/>
                  <a:lumOff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1055090"/>
            <a:ext cx="11401778" cy="646331"/>
          </a:xfrm>
          <a:prstGeom prst="rect">
            <a:avLst/>
          </a:prstGeom>
          <a:noFill/>
        </p:spPr>
        <p:txBody>
          <a:bodyPr wrap="square" rtlCol="0">
            <a:spAutoFit/>
          </a:bodyPr>
          <a:lstStyle/>
          <a:p>
            <a:pPr algn="ctr"/>
            <a:r>
              <a:rPr lang="pt-BR" sz="3600" b="1" dirty="0" smtClean="0">
                <a:solidFill>
                  <a:schemeClr val="tx1">
                    <a:lumMod val="65000"/>
                    <a:lumOff val="35000"/>
                  </a:schemeClr>
                </a:solidFill>
                <a:latin typeface="Arial Black" pitchFamily="34" charset="0"/>
                <a:cs typeface="Arial" panose="020B0604020202020204" pitchFamily="34" charset="0"/>
              </a:rPr>
              <a:t>1.b) </a:t>
            </a:r>
            <a:r>
              <a:rPr lang="pt-BR" sz="3600" dirty="0" smtClean="0">
                <a:solidFill>
                  <a:schemeClr val="tx1">
                    <a:lumMod val="65000"/>
                    <a:lumOff val="35000"/>
                  </a:schemeClr>
                </a:solidFill>
                <a:latin typeface="Arial Black" pitchFamily="34" charset="0"/>
              </a:rPr>
              <a:t>Tipos de prestação de contas</a:t>
            </a:r>
            <a:endParaRPr lang="pt-BR"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940903" y="2497647"/>
            <a:ext cx="10855985" cy="369332"/>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xmlns="" id="{71C93172-A23F-47C5-90B9-A44047B326E3}"/>
              </a:ext>
            </a:extLst>
          </p:cNvPr>
          <p:cNvSpPr txBox="1"/>
          <p:nvPr/>
        </p:nvSpPr>
        <p:spPr>
          <a:xfrm>
            <a:off x="503830" y="1971634"/>
            <a:ext cx="11055993" cy="3108543"/>
          </a:xfrm>
          <a:prstGeom prst="rect">
            <a:avLst/>
          </a:prstGeom>
          <a:noFill/>
        </p:spPr>
        <p:txBody>
          <a:bodyPr wrap="square" rtlCol="0">
            <a:spAutoFit/>
          </a:bodyPr>
          <a:lstStyle/>
          <a:p>
            <a:r>
              <a:rPr lang="pt-BR" sz="2800" dirty="0" smtClean="0">
                <a:solidFill>
                  <a:schemeClr val="tx1">
                    <a:lumMod val="65000"/>
                    <a:lumOff val="35000"/>
                  </a:schemeClr>
                </a:solidFill>
              </a:rPr>
              <a:t>• </a:t>
            </a:r>
            <a:r>
              <a:rPr lang="pt-BR" sz="2800" b="1" dirty="0" smtClean="0">
                <a:solidFill>
                  <a:schemeClr val="tx1">
                    <a:lumMod val="65000"/>
                    <a:lumOff val="35000"/>
                  </a:schemeClr>
                </a:solidFill>
              </a:rPr>
              <a:t>Prestação de contas</a:t>
            </a:r>
            <a:r>
              <a:rPr lang="pt-BR" sz="2800" dirty="0" smtClean="0">
                <a:solidFill>
                  <a:srgbClr val="0000FF"/>
                </a:solidFill>
              </a:rPr>
              <a:t> </a:t>
            </a:r>
            <a:r>
              <a:rPr lang="pt-BR" sz="2800" dirty="0" smtClean="0">
                <a:solidFill>
                  <a:schemeClr val="tx1">
                    <a:lumMod val="65000"/>
                    <a:lumOff val="35000"/>
                  </a:schemeClr>
                </a:solidFill>
              </a:rPr>
              <a:t>anual</a:t>
            </a:r>
            <a:r>
              <a:rPr lang="pt-BR" sz="2800" dirty="0" smtClean="0">
                <a:solidFill>
                  <a:srgbClr val="0000FF"/>
                </a:solidFill>
              </a:rPr>
              <a:t> </a:t>
            </a:r>
            <a:r>
              <a:rPr lang="pt-BR" sz="2800" dirty="0" smtClean="0">
                <a:solidFill>
                  <a:schemeClr val="tx1">
                    <a:lumMod val="65000"/>
                    <a:lumOff val="35000"/>
                  </a:schemeClr>
                </a:solidFill>
              </a:rPr>
              <a:t>ou</a:t>
            </a:r>
            <a:r>
              <a:rPr lang="pt-BR" sz="2800" dirty="0" smtClean="0">
                <a:solidFill>
                  <a:srgbClr val="0000FF"/>
                </a:solidFill>
              </a:rPr>
              <a:t> </a:t>
            </a:r>
            <a:r>
              <a:rPr lang="pt-BR" sz="2800" b="1" dirty="0" smtClean="0">
                <a:solidFill>
                  <a:schemeClr val="tx1">
                    <a:lumMod val="65000"/>
                    <a:lumOff val="35000"/>
                  </a:schemeClr>
                </a:solidFill>
              </a:rPr>
              <a:t>contas</a:t>
            </a:r>
            <a:r>
              <a:rPr lang="pt-BR" sz="2800" dirty="0" smtClean="0">
                <a:solidFill>
                  <a:srgbClr val="0000FF"/>
                </a:solidFill>
              </a:rPr>
              <a:t> </a:t>
            </a:r>
            <a:r>
              <a:rPr lang="pt-BR" sz="2800" dirty="0" smtClean="0">
                <a:solidFill>
                  <a:schemeClr val="tx1">
                    <a:lumMod val="65000"/>
                    <a:lumOff val="35000"/>
                  </a:schemeClr>
                </a:solidFill>
              </a:rPr>
              <a:t>de</a:t>
            </a:r>
            <a:r>
              <a:rPr lang="pt-BR" sz="2800" dirty="0" smtClean="0">
                <a:solidFill>
                  <a:srgbClr val="0000FF"/>
                </a:solidFill>
              </a:rPr>
              <a:t> </a:t>
            </a:r>
            <a:r>
              <a:rPr lang="pt-BR" sz="2800" dirty="0" smtClean="0">
                <a:solidFill>
                  <a:schemeClr val="tx1">
                    <a:lumMod val="65000"/>
                    <a:lumOff val="35000"/>
                  </a:schemeClr>
                </a:solidFill>
              </a:rPr>
              <a:t>governo. ...</a:t>
            </a:r>
          </a:p>
          <a:p>
            <a:pPr algn="just"/>
            <a:endParaRPr lang="pt-BR" sz="2800" dirty="0" smtClean="0">
              <a:solidFill>
                <a:srgbClr val="0000FF"/>
              </a:solidFill>
            </a:endParaRPr>
          </a:p>
          <a:p>
            <a:pPr algn="just"/>
            <a:r>
              <a:rPr lang="pt-BR" sz="2800" dirty="0" smtClean="0">
                <a:solidFill>
                  <a:schemeClr val="tx1">
                    <a:lumMod val="65000"/>
                    <a:lumOff val="35000"/>
                  </a:schemeClr>
                </a:solidFill>
              </a:rPr>
              <a:t>• </a:t>
            </a:r>
            <a:r>
              <a:rPr lang="pt-BR" sz="2800" b="1" dirty="0" smtClean="0">
                <a:solidFill>
                  <a:schemeClr val="tx1">
                    <a:lumMod val="65000"/>
                    <a:lumOff val="35000"/>
                  </a:schemeClr>
                </a:solidFill>
              </a:rPr>
              <a:t>Prestação de contas</a:t>
            </a:r>
            <a:r>
              <a:rPr lang="pt-BR" sz="2800" dirty="0" smtClean="0">
                <a:solidFill>
                  <a:srgbClr val="0000FF"/>
                </a:solidFill>
              </a:rPr>
              <a:t> </a:t>
            </a:r>
            <a:r>
              <a:rPr lang="pt-BR" sz="2800" dirty="0" smtClean="0">
                <a:solidFill>
                  <a:schemeClr val="tx1">
                    <a:lumMod val="65000"/>
                    <a:lumOff val="35000"/>
                  </a:schemeClr>
                </a:solidFill>
              </a:rPr>
              <a:t>de</a:t>
            </a:r>
            <a:r>
              <a:rPr lang="pt-BR" sz="2800" dirty="0" smtClean="0">
                <a:solidFill>
                  <a:srgbClr val="0000FF"/>
                </a:solidFill>
              </a:rPr>
              <a:t> </a:t>
            </a:r>
            <a:r>
              <a:rPr lang="pt-BR" sz="2800" dirty="0" smtClean="0">
                <a:solidFill>
                  <a:schemeClr val="tx1">
                    <a:lumMod val="65000"/>
                    <a:lumOff val="35000"/>
                  </a:schemeClr>
                </a:solidFill>
              </a:rPr>
              <a:t>gestão. ... </a:t>
            </a:r>
          </a:p>
          <a:p>
            <a:pPr algn="just"/>
            <a:endParaRPr lang="pt-BR" sz="2800" dirty="0" smtClean="0">
              <a:solidFill>
                <a:srgbClr val="0000FF"/>
              </a:solidFill>
            </a:endParaRPr>
          </a:p>
          <a:p>
            <a:pPr algn="just"/>
            <a:r>
              <a:rPr lang="pt-BR" sz="2800" dirty="0" smtClean="0">
                <a:solidFill>
                  <a:schemeClr val="tx1">
                    <a:lumMod val="65000"/>
                    <a:lumOff val="35000"/>
                  </a:schemeClr>
                </a:solidFill>
              </a:rPr>
              <a:t>• </a:t>
            </a:r>
            <a:r>
              <a:rPr lang="pt-BR" sz="2800" b="1" dirty="0" smtClean="0">
                <a:solidFill>
                  <a:schemeClr val="tx1">
                    <a:lumMod val="65000"/>
                    <a:lumOff val="35000"/>
                  </a:schemeClr>
                </a:solidFill>
              </a:rPr>
              <a:t>Prestação de contas</a:t>
            </a:r>
            <a:r>
              <a:rPr lang="pt-BR" sz="2800" dirty="0" smtClean="0">
                <a:solidFill>
                  <a:srgbClr val="0000FF"/>
                </a:solidFill>
              </a:rPr>
              <a:t> </a:t>
            </a:r>
            <a:r>
              <a:rPr lang="pt-BR" sz="2800" dirty="0" smtClean="0">
                <a:solidFill>
                  <a:schemeClr val="tx1">
                    <a:lumMod val="65000"/>
                    <a:lumOff val="35000"/>
                  </a:schemeClr>
                </a:solidFill>
              </a:rPr>
              <a:t>das</a:t>
            </a:r>
            <a:r>
              <a:rPr lang="pt-BR" sz="2800" dirty="0" smtClean="0">
                <a:solidFill>
                  <a:srgbClr val="0000FF"/>
                </a:solidFill>
              </a:rPr>
              <a:t> </a:t>
            </a:r>
            <a:r>
              <a:rPr lang="pt-BR" sz="2800" dirty="0" smtClean="0">
                <a:solidFill>
                  <a:schemeClr val="tx1">
                    <a:lumMod val="65000"/>
                    <a:lumOff val="35000"/>
                  </a:schemeClr>
                </a:solidFill>
              </a:rPr>
              <a:t>transferências</a:t>
            </a:r>
            <a:r>
              <a:rPr lang="pt-BR" sz="2800" dirty="0" smtClean="0">
                <a:solidFill>
                  <a:srgbClr val="0000FF"/>
                </a:solidFill>
              </a:rPr>
              <a:t> </a:t>
            </a:r>
            <a:r>
              <a:rPr lang="pt-BR" sz="2800" dirty="0" smtClean="0">
                <a:solidFill>
                  <a:schemeClr val="tx1">
                    <a:lumMod val="65000"/>
                    <a:lumOff val="35000"/>
                  </a:schemeClr>
                </a:solidFill>
              </a:rPr>
              <a:t>voluntárias....</a:t>
            </a:r>
          </a:p>
          <a:p>
            <a:pPr algn="just"/>
            <a:endParaRPr lang="pt-BR" sz="2800" dirty="0" smtClean="0">
              <a:solidFill>
                <a:srgbClr val="0000FF"/>
              </a:solidFill>
            </a:endParaRPr>
          </a:p>
          <a:p>
            <a:pPr algn="just"/>
            <a:r>
              <a:rPr lang="pt-BR" sz="2800" dirty="0" smtClean="0">
                <a:solidFill>
                  <a:schemeClr val="tx1">
                    <a:lumMod val="65000"/>
                    <a:lumOff val="35000"/>
                  </a:schemeClr>
                </a:solidFill>
              </a:rPr>
              <a:t>• Tomada de </a:t>
            </a:r>
            <a:r>
              <a:rPr lang="pt-BR" sz="2800" b="1" dirty="0" smtClean="0">
                <a:solidFill>
                  <a:schemeClr val="tx1">
                    <a:lumMod val="65000"/>
                    <a:lumOff val="35000"/>
                  </a:schemeClr>
                </a:solidFill>
              </a:rPr>
              <a:t>contas</a:t>
            </a:r>
            <a:r>
              <a:rPr lang="pt-BR" sz="2800" dirty="0" smtClean="0">
                <a:solidFill>
                  <a:srgbClr val="0000FF"/>
                </a:solidFill>
              </a:rPr>
              <a:t>.</a:t>
            </a:r>
            <a:endParaRPr lang="pt-BR" sz="2800" dirty="0" smtClean="0">
              <a:solidFill>
                <a:srgbClr val="0000FF"/>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775700" y="1625600"/>
            <a:ext cx="3249613" cy="2426109"/>
          </a:xfrm>
          <a:prstGeom prst="rect">
            <a:avLst/>
          </a:prstGeom>
          <a:noFill/>
          <a:ln w="9525">
            <a:noFill/>
            <a:miter lim="800000"/>
            <a:headEnd/>
            <a:tailEnd/>
          </a:ln>
          <a:effectLst/>
        </p:spPr>
      </p:pic>
    </p:spTree>
    <p:extLst>
      <p:ext uri="{BB962C8B-B14F-4D97-AF65-F5344CB8AC3E}">
        <p14:creationId xmlns="" xmlns:p14="http://schemas.microsoft.com/office/powerpoint/2010/main" val="248136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14400</TotalTime>
  <Words>2007</Words>
  <Application>Microsoft Office PowerPoint</Application>
  <PresentationFormat>Personalizar</PresentationFormat>
  <Paragraphs>408</Paragraphs>
  <Slides>76</Slides>
  <Notes>0</Notes>
  <HiddenSlides>0</HiddenSlides>
  <MMClips>0</MMClips>
  <ScaleCrop>false</ScaleCrop>
  <HeadingPairs>
    <vt:vector size="4" baseType="variant">
      <vt:variant>
        <vt:lpstr>Tema</vt:lpstr>
      </vt:variant>
      <vt:variant>
        <vt:i4>1</vt:i4>
      </vt:variant>
      <vt:variant>
        <vt:lpstr>Títulos de slides</vt:lpstr>
      </vt:variant>
      <vt:variant>
        <vt:i4>76</vt:i4>
      </vt:variant>
    </vt:vector>
  </HeadingPairs>
  <TitlesOfParts>
    <vt:vector size="7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aurenilson.cipriano</cp:lastModifiedBy>
  <cp:revision>498</cp:revision>
  <dcterms:created xsi:type="dcterms:W3CDTF">2021-01-15T17:03:51Z</dcterms:created>
  <dcterms:modified xsi:type="dcterms:W3CDTF">2025-03-26T21:15:29Z</dcterms:modified>
</cp:coreProperties>
</file>